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F94D35B-6D26-4190-B761-8771026829CD}" v="9" dt="2026-09-10T16:37:23.63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6" d="100"/>
          <a:sy n="96" d="100"/>
        </p:scale>
        <p:origin x="312" y="5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mes Olson" userId="5c1219dc06f18fa7" providerId="LiveId" clId="{D596982D-801D-4EDC-8199-245A99AE0D34}"/>
    <pc:docChg chg="modSld">
      <pc:chgData name="James Olson" userId="5c1219dc06f18fa7" providerId="LiveId" clId="{D596982D-801D-4EDC-8199-245A99AE0D34}" dt="2026-09-10T18:44:05.636" v="3" actId="255"/>
      <pc:docMkLst>
        <pc:docMk/>
      </pc:docMkLst>
      <pc:sldChg chg="modSp mod">
        <pc:chgData name="James Olson" userId="5c1219dc06f18fa7" providerId="LiveId" clId="{D596982D-801D-4EDC-8199-245A99AE0D34}" dt="2026-09-10T18:44:05.636" v="3" actId="255"/>
        <pc:sldMkLst>
          <pc:docMk/>
          <pc:sldMk cId="0" sldId="269"/>
        </pc:sldMkLst>
        <pc:spChg chg="mod">
          <ac:chgData name="James Olson" userId="5c1219dc06f18fa7" providerId="LiveId" clId="{D596982D-801D-4EDC-8199-245A99AE0D34}" dt="2026-09-10T18:44:05.636" v="3" actId="255"/>
          <ac:spMkLst>
            <pc:docMk/>
            <pc:sldMk cId="0" sldId="269"/>
            <ac:spMk id="4" creationId="{00000000-0000-0000-0000-000000000000}"/>
          </ac:spMkLst>
        </pc:spChg>
        <pc:cxnChg chg="mod">
          <ac:chgData name="James Olson" userId="5c1219dc06f18fa7" providerId="LiveId" clId="{D596982D-801D-4EDC-8199-245A99AE0D34}" dt="2026-09-10T18:43:47.046" v="2" actId="14100"/>
          <ac:cxnSpMkLst>
            <pc:docMk/>
            <pc:sldMk cId="0" sldId="269"/>
            <ac:cxnSpMk id="9" creationId="{00000000-0000-0000-0000-000000000000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1D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1234440"/>
            <a:ext cx="1069848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5400" b="1" i="0">
                <a:solidFill>
                  <a:srgbClr val="FFFFFF"/>
                </a:solidFill>
                <a:latin typeface="Arial"/>
              </a:rPr>
              <a:t>YOU MATTER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331720"/>
            <a:ext cx="103327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0" i="0">
                <a:solidFill>
                  <a:srgbClr val="FFFFFF"/>
                </a:solidFill>
                <a:latin typeface="Arial"/>
              </a:rPr>
              <a:t>Building Stronger Membership Through Belonging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5166360" y="3246120"/>
            <a:ext cx="1874519" cy="64008"/>
          </a:xfrm>
          <a:prstGeom prst="rect">
            <a:avLst/>
          </a:prstGeom>
          <a:solidFill>
            <a:srgbClr val="B81C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3657600"/>
            <a:ext cx="1069848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0" i="0">
                <a:solidFill>
                  <a:srgbClr val="FFFFFF"/>
                </a:solidFill>
                <a:latin typeface="Arial"/>
              </a:rPr>
              <a:t>Every Legionnaire. Every Veteran. Every Family. Every Community. Every Day.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4892040"/>
            <a:ext cx="1033272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0" i="0">
                <a:solidFill>
                  <a:srgbClr val="FFFFFF"/>
                </a:solidFill>
                <a:latin typeface="Arial"/>
              </a:rPr>
              <a:t>James Olson  •  Department Membership Director
The American Legion, Department of Minnesota</a:t>
            </a: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pproved_slide2_graphi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822"/>
            <a:ext cx="12191999" cy="686164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1D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0040" y="201168"/>
            <a:ext cx="457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00200"/>
            <a:ext cx="1069848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 i="0">
                <a:solidFill>
                  <a:srgbClr val="FFFFFF"/>
                </a:solidFill>
                <a:latin typeface="Arial"/>
              </a:rPr>
              <a:t>WE ARE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331720"/>
            <a:ext cx="10698480" cy="1143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5400" b="1" i="0">
                <a:solidFill>
                  <a:srgbClr val="FFFFFF"/>
                </a:solidFill>
                <a:latin typeface="Arial"/>
              </a:rPr>
              <a:t>LEGIONNAIRES.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4069080"/>
            <a:ext cx="1069848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0" i="0">
                <a:solidFill>
                  <a:srgbClr val="FFFFFF"/>
                </a:solidFill>
                <a:latin typeface="Arial"/>
              </a:rPr>
              <a:t>Everything else begins there.</a:t>
            </a:r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799849308_1416506607282546_5017421281527922077_n.jpg"/>
          <p:cNvPicPr>
            <a:picLocks noChangeAspect="1"/>
          </p:cNvPicPr>
          <p:nvPr/>
        </p:nvPicPr>
        <p:blipFill>
          <a:blip r:embed="rId2"/>
          <a:srcRect t="4468" b="4468"/>
          <a:stretch>
            <a:fillRect/>
          </a:stretch>
        </p:blipFill>
        <p:spPr>
          <a:xfrm>
            <a:off x="0" y="0"/>
            <a:ext cx="12192000" cy="406908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611880"/>
            <a:ext cx="12192000" cy="457200"/>
          </a:xfrm>
          <a:prstGeom prst="rect">
            <a:avLst/>
          </a:prstGeom>
          <a:solidFill>
            <a:srgbClr val="071F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02920" y="4434840"/>
            <a:ext cx="50292" cy="1261872"/>
          </a:xfrm>
          <a:prstGeom prst="rect">
            <a:avLst/>
          </a:prstGeom>
          <a:solidFill>
            <a:srgbClr val="B020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67512" y="4370832"/>
            <a:ext cx="329184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300" b="1">
                <a:solidFill>
                  <a:srgbClr val="071F3A"/>
                </a:solidFill>
                <a:latin typeface="Arial"/>
              </a:rPr>
              <a:t>IDENTITY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7512" y="4800600"/>
            <a:ext cx="3337560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0">
                <a:solidFill>
                  <a:srgbClr val="071F3A"/>
                </a:solidFill>
                <a:latin typeface="Arial"/>
              </a:rPr>
              <a:t>I am a Legionnaire.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15968" y="4434840"/>
            <a:ext cx="50292" cy="1261872"/>
          </a:xfrm>
          <a:prstGeom prst="rect">
            <a:avLst/>
          </a:prstGeom>
          <a:solidFill>
            <a:srgbClr val="B020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480559" y="4370832"/>
            <a:ext cx="329184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300" b="1">
                <a:solidFill>
                  <a:srgbClr val="071F3A"/>
                </a:solidFill>
                <a:latin typeface="Arial"/>
              </a:rPr>
              <a:t>BELONGING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80559" y="4800600"/>
            <a:ext cx="3337560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0">
                <a:solidFill>
                  <a:srgbClr val="071F3A"/>
                </a:solidFill>
                <a:latin typeface="Arial"/>
              </a:rPr>
              <a:t>There is a place for me here.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138160" y="4434840"/>
            <a:ext cx="50292" cy="1261872"/>
          </a:xfrm>
          <a:prstGeom prst="rect">
            <a:avLst/>
          </a:prstGeom>
          <a:solidFill>
            <a:srgbClr val="B020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302752" y="4370832"/>
            <a:ext cx="329184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300" b="1">
                <a:solidFill>
                  <a:srgbClr val="071F3A"/>
                </a:solidFill>
                <a:latin typeface="Arial"/>
              </a:rPr>
              <a:t>PURPOSE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02752" y="4800600"/>
            <a:ext cx="3337560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0">
                <a:solidFill>
                  <a:srgbClr val="071F3A"/>
                </a:solidFill>
                <a:latin typeface="Arial"/>
              </a:rPr>
              <a:t>There is still something I can contribute.</a:t>
            </a:r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1D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0040" y="201168"/>
            <a:ext cx="457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 i="0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51560"/>
            <a:ext cx="1069848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800" b="1" i="0">
                <a:solidFill>
                  <a:srgbClr val="FFFFFF"/>
                </a:solidFill>
                <a:latin typeface="Arial"/>
              </a:rPr>
              <a:t>PEOPLE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423160"/>
            <a:ext cx="1069848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800" b="1" i="0">
                <a:solidFill>
                  <a:srgbClr val="FFFFFF"/>
                </a:solidFill>
                <a:latin typeface="Arial"/>
              </a:rPr>
              <a:t>BEFORE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3794760"/>
            <a:ext cx="1069848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800" b="1" i="0">
                <a:solidFill>
                  <a:srgbClr val="FFFFFF"/>
                </a:solidFill>
                <a:latin typeface="Arial"/>
              </a:rPr>
              <a:t>NUMBERS.</a:t>
            </a:r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0040" y="201168"/>
            <a:ext cx="457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 i="0">
                <a:solidFill>
                  <a:srgbClr val="07284E"/>
                </a:solidFill>
                <a:latin typeface="Arial"/>
              </a:rPr>
              <a:t>6</a:t>
            </a:r>
          </a:p>
        </p:txBody>
      </p:sp>
      <p:sp>
        <p:nvSpPr>
          <p:cNvPr id="3" name="Rectangle 2"/>
          <p:cNvSpPr/>
          <p:nvPr/>
        </p:nvSpPr>
        <p:spPr>
          <a:xfrm>
            <a:off x="777240" y="777240"/>
            <a:ext cx="1005840" cy="54864"/>
          </a:xfrm>
          <a:prstGeom prst="rect">
            <a:avLst/>
          </a:prstGeom>
          <a:solidFill>
            <a:srgbClr val="B81C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77240" y="1143000"/>
            <a:ext cx="10698480" cy="10058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400" b="1" i="0">
                <a:solidFill>
                  <a:srgbClr val="07284E"/>
                </a:solidFill>
                <a:latin typeface="Arial"/>
              </a:rPr>
              <a:t>NUMBERS ARE THE RESULT.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2331720"/>
            <a:ext cx="10698480" cy="1143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200" b="1" i="0">
                <a:solidFill>
                  <a:srgbClr val="07284E"/>
                </a:solidFill>
                <a:latin typeface="Arial"/>
              </a:rPr>
              <a:t>PEOPLE ARE THE REASON.</a:t>
            </a:r>
          </a:p>
        </p:txBody>
      </p:sp>
      <p:sp>
        <p:nvSpPr>
          <p:cNvPr id="6" name="Rectangle 5"/>
          <p:cNvSpPr/>
          <p:nvPr/>
        </p:nvSpPr>
        <p:spPr>
          <a:xfrm>
            <a:off x="777240" y="3703320"/>
            <a:ext cx="2148840" cy="73152"/>
          </a:xfrm>
          <a:prstGeom prst="rect">
            <a:avLst/>
          </a:prstGeom>
          <a:solidFill>
            <a:srgbClr val="B81C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77240" y="4069080"/>
            <a:ext cx="996696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00" b="0" i="0">
                <a:solidFill>
                  <a:srgbClr val="5E6976"/>
                </a:solidFill>
                <a:latin typeface="Arial"/>
              </a:rPr>
              <a:t>People before numbers means understanding where the numbers come from.</a:t>
            </a:r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c57f49_d247914d86d24554a32b1bfa1b15af6a~mv2.jpg"/>
          <p:cNvPicPr>
            <a:picLocks noChangeAspect="1"/>
          </p:cNvPicPr>
          <p:nvPr/>
        </p:nvPicPr>
        <p:blipFill>
          <a:blip r:embed="rId2"/>
          <a:srcRect l="4960" r="4960"/>
          <a:stretch>
            <a:fillRect/>
          </a:stretch>
        </p:blipFill>
        <p:spPr>
          <a:xfrm>
            <a:off x="0" y="1572768"/>
            <a:ext cx="12192000" cy="528523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12192000" cy="1664208"/>
          </a:xfrm>
          <a:prstGeom prst="rect">
            <a:avLst/>
          </a:prstGeom>
          <a:solidFill>
            <a:srgbClr val="F7F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94360" y="274320"/>
            <a:ext cx="109728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071F3A"/>
                </a:solidFill>
                <a:latin typeface="Arial"/>
              </a:rPr>
              <a:t>WHY DID YOU JOIN?     WHY DID YOU STAY?</a:t>
            </a:r>
          </a:p>
        </p:txBody>
      </p:sp>
      <p:sp>
        <p:nvSpPr>
          <p:cNvPr id="6" name="Rectangle 5"/>
          <p:cNvSpPr/>
          <p:nvPr/>
        </p:nvSpPr>
        <p:spPr>
          <a:xfrm>
            <a:off x="5212080" y="1115568"/>
            <a:ext cx="1783080" cy="54864"/>
          </a:xfrm>
          <a:prstGeom prst="rect">
            <a:avLst/>
          </a:prstGeom>
          <a:solidFill>
            <a:srgbClr val="B020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0" y="5897880"/>
            <a:ext cx="12192000" cy="960120"/>
          </a:xfrm>
          <a:prstGeom prst="rect">
            <a:avLst/>
          </a:prstGeom>
          <a:solidFill>
            <a:srgbClr val="071F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94360" y="5989320"/>
            <a:ext cx="109728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100" b="1">
                <a:solidFill>
                  <a:srgbClr val="FFFFFF"/>
                </a:solidFill>
                <a:latin typeface="Arial"/>
              </a:rPr>
              <a:t>RELATIONSHIPS.</a:t>
            </a:r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1D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0040" y="201168"/>
            <a:ext cx="457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 i="0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051560"/>
            <a:ext cx="1060704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100" b="1" i="0">
                <a:solidFill>
                  <a:srgbClr val="FFFFFF"/>
                </a:solidFill>
                <a:latin typeface="Arial"/>
              </a:rPr>
              <a:t>WE DON'T SELL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783080"/>
            <a:ext cx="106070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800" b="1" i="0">
                <a:solidFill>
                  <a:srgbClr val="FFFFFF"/>
                </a:solidFill>
                <a:latin typeface="Arial"/>
              </a:rPr>
              <a:t>MEMBERSHIPS.</a:t>
            </a:r>
          </a:p>
        </p:txBody>
      </p:sp>
      <p:sp>
        <p:nvSpPr>
          <p:cNvPr id="5" name="Rectangle 4"/>
          <p:cNvSpPr/>
          <p:nvPr/>
        </p:nvSpPr>
        <p:spPr>
          <a:xfrm>
            <a:off x="5230368" y="2880360"/>
            <a:ext cx="1737360" cy="64008"/>
          </a:xfrm>
          <a:prstGeom prst="rect">
            <a:avLst/>
          </a:prstGeom>
          <a:solidFill>
            <a:srgbClr val="B81C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60" y="3246120"/>
            <a:ext cx="1060704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100" b="1" i="0">
                <a:solidFill>
                  <a:srgbClr val="FFFFFF"/>
                </a:solidFill>
                <a:latin typeface="Arial"/>
              </a:rPr>
              <a:t>WE EXTEND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3977639"/>
            <a:ext cx="106070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400" b="1" i="0">
                <a:solidFill>
                  <a:srgbClr val="FFFFFF"/>
                </a:solidFill>
                <a:latin typeface="Arial"/>
              </a:rPr>
              <a:t>INVITATIONS.</a:t>
            </a:r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0040" y="201168"/>
            <a:ext cx="457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 i="0">
                <a:solidFill>
                  <a:srgbClr val="07284E"/>
                </a:solidFill>
                <a:latin typeface="Arial"/>
              </a:rPr>
              <a:t>9</a:t>
            </a:r>
          </a:p>
        </p:txBody>
      </p:sp>
      <p:sp>
        <p:nvSpPr>
          <p:cNvPr id="3" name="Rectangle 2"/>
          <p:cNvSpPr/>
          <p:nvPr/>
        </p:nvSpPr>
        <p:spPr>
          <a:xfrm>
            <a:off x="777240" y="777240"/>
            <a:ext cx="1005840" cy="54864"/>
          </a:xfrm>
          <a:prstGeom prst="rect">
            <a:avLst/>
          </a:prstGeom>
          <a:solidFill>
            <a:srgbClr val="B81C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60704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 i="0">
                <a:solidFill>
                  <a:srgbClr val="07284E"/>
                </a:solidFill>
                <a:latin typeface="Arial"/>
              </a:rPr>
              <a:t>RETENTION DOESN'T BEGIN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2148840"/>
            <a:ext cx="10607040" cy="8686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800" b="1" i="0">
                <a:solidFill>
                  <a:srgbClr val="07284E"/>
                </a:solidFill>
                <a:latin typeface="Arial"/>
              </a:rPr>
              <a:t>WITH A RENEWAL NOTICE.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3703320"/>
            <a:ext cx="996696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 i="0">
                <a:solidFill>
                  <a:srgbClr val="B81C26"/>
                </a:solidFill>
                <a:latin typeface="Arial"/>
              </a:rPr>
              <a:t>It begins the day a veteran joins.</a:t>
            </a:r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0040" y="201168"/>
            <a:ext cx="457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 i="0">
                <a:solidFill>
                  <a:srgbClr val="07284E"/>
                </a:solidFill>
                <a:latin typeface="Arial"/>
              </a:rPr>
              <a:t>10</a:t>
            </a:r>
          </a:p>
        </p:txBody>
      </p:sp>
      <p:sp>
        <p:nvSpPr>
          <p:cNvPr id="3" name="Rectangle 2"/>
          <p:cNvSpPr/>
          <p:nvPr/>
        </p:nvSpPr>
        <p:spPr>
          <a:xfrm>
            <a:off x="777240" y="777240"/>
            <a:ext cx="1005840" cy="54864"/>
          </a:xfrm>
          <a:prstGeom prst="rect">
            <a:avLst/>
          </a:prstGeom>
          <a:solidFill>
            <a:srgbClr val="B81C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77240" y="1234440"/>
            <a:ext cx="10607040" cy="8686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700" b="1" i="0">
                <a:solidFill>
                  <a:srgbClr val="07284E"/>
                </a:solidFill>
                <a:latin typeface="Arial"/>
              </a:rPr>
              <a:t>RENEWALS BEGIN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2148840"/>
            <a:ext cx="10607040" cy="10058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600" b="1" i="0">
                <a:solidFill>
                  <a:srgbClr val="07284E"/>
                </a:solidFill>
                <a:latin typeface="Arial"/>
              </a:rPr>
              <a:t>WITH BELONGING.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3886200"/>
            <a:ext cx="45720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500" b="1" i="0">
                <a:solidFill>
                  <a:srgbClr val="B81C26"/>
                </a:solidFill>
                <a:latin typeface="Arial"/>
              </a:rPr>
              <a:t>EVERY DAY.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4800600"/>
            <a:ext cx="96012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0" i="0">
                <a:solidFill>
                  <a:srgbClr val="5E6976"/>
                </a:solidFill>
                <a:latin typeface="Arial"/>
              </a:rPr>
              <a:t>A membership philosophy—not a renewal-season program.</a:t>
            </a:r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1D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0040" y="201168"/>
            <a:ext cx="457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 i="0">
                <a:solidFill>
                  <a:srgbClr val="FFFFFF"/>
                </a:solidFill>
                <a:latin typeface="Arial"/>
              </a:rPr>
              <a:t>11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48840"/>
            <a:ext cx="10744200" cy="1920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5200" b="1" i="0">
                <a:solidFill>
                  <a:srgbClr val="FFFFFF"/>
                </a:solidFill>
                <a:latin typeface="Arial"/>
              </a:rPr>
              <a:t>THAT'S MY POST.</a:t>
            </a:r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5100"/>
            <a:ext cx="12192000" cy="65278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5074920" cy="6858000"/>
          </a:xfrm>
          <a:prstGeom prst="rect">
            <a:avLst/>
          </a:prstGeom>
          <a:solidFill>
            <a:srgbClr val="071F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4160520" cy="6858000"/>
          </a:xfrm>
          <a:prstGeom prst="rect">
            <a:avLst/>
          </a:prstGeom>
          <a:solidFill>
            <a:srgbClr val="071F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66928" y="566928"/>
            <a:ext cx="3977639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400" b="1">
                <a:solidFill>
                  <a:srgbClr val="FFFFFF"/>
                </a:solidFill>
                <a:latin typeface="Arial"/>
              </a:rPr>
              <a:t>ONE
CONVERSATION.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2121408"/>
            <a:ext cx="1325880" cy="54864"/>
          </a:xfrm>
          <a:prstGeom prst="rect">
            <a:avLst/>
          </a:prstGeom>
          <a:solidFill>
            <a:srgbClr val="B020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94360" y="2487168"/>
            <a:ext cx="3977639" cy="11887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200" b="0">
                <a:solidFill>
                  <a:srgbClr val="FFFFFF"/>
                </a:solidFill>
                <a:latin typeface="Arial"/>
              </a:rPr>
              <a:t>“We haven’t seen you in a while.
How are you doing?”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4041648"/>
            <a:ext cx="3977639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FFFFFF"/>
                </a:solidFill>
                <a:latin typeface="Arial"/>
              </a:rPr>
              <a:t>A Buddy Check begins with concern—not dues.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5074920"/>
            <a:ext cx="3977639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>
                <a:solidFill>
                  <a:srgbClr val="FFFFFF"/>
                </a:solidFill>
                <a:latin typeface="Arial"/>
              </a:rPr>
              <a:t>Because when we build relationships,
we build stronger membership.</a:t>
            </a:r>
          </a:p>
        </p:txBody>
      </p: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0040" y="201168"/>
            <a:ext cx="457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 i="0">
                <a:solidFill>
                  <a:srgbClr val="07284E"/>
                </a:solidFill>
                <a:latin typeface="Arial"/>
              </a:rPr>
              <a:t>13</a:t>
            </a:r>
          </a:p>
        </p:txBody>
      </p:sp>
      <p:sp>
        <p:nvSpPr>
          <p:cNvPr id="3" name="Rectangle 2"/>
          <p:cNvSpPr/>
          <p:nvPr/>
        </p:nvSpPr>
        <p:spPr>
          <a:xfrm>
            <a:off x="777240" y="777240"/>
            <a:ext cx="1005840" cy="54864"/>
          </a:xfrm>
          <a:prstGeom prst="rect">
            <a:avLst/>
          </a:prstGeom>
          <a:solidFill>
            <a:srgbClr val="B81C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85800" y="1201430"/>
            <a:ext cx="10835640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2800" b="1" dirty="0">
                <a:solidFill>
                  <a:srgbClr val="07284E"/>
                </a:solidFill>
                <a:latin typeface="Arial"/>
              </a:rPr>
              <a:t>MEMBERSHIP IS </a:t>
            </a:r>
            <a:r>
              <a:rPr lang="en-US" sz="2800" b="1">
                <a:solidFill>
                  <a:srgbClr val="07284E"/>
                </a:solidFill>
                <a:latin typeface="Arial"/>
              </a:rPr>
              <a:t>A JOURNEY.</a:t>
            </a:r>
            <a:endParaRPr sz="2800" b="1" i="0" dirty="0">
              <a:solidFill>
                <a:srgbClr val="07284E"/>
              </a:solidFill>
              <a:latin typeface="Arial"/>
            </a:endParaRPr>
          </a:p>
        </p:txBody>
      </p:sp>
      <p:sp>
        <p:nvSpPr>
          <p:cNvPr id="5" name="Oval 4"/>
          <p:cNvSpPr/>
          <p:nvPr/>
        </p:nvSpPr>
        <p:spPr>
          <a:xfrm>
            <a:off x="1051560" y="2788920"/>
            <a:ext cx="1737360" cy="1737360"/>
          </a:xfrm>
          <a:prstGeom prst="ellipse">
            <a:avLst/>
          </a:prstGeom>
          <a:solidFill>
            <a:srgbClr val="F9F6EE"/>
          </a:solidFill>
          <a:ln w="25400">
            <a:solidFill>
              <a:srgbClr val="0728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sz="1500" b="1">
                <a:solidFill>
                  <a:srgbClr val="07284E"/>
                </a:solidFill>
                <a:latin typeface="Arial"/>
              </a:rPr>
              <a:t>WELCOME</a:t>
            </a:r>
          </a:p>
        </p:txBody>
      </p:sp>
      <p:sp>
        <p:nvSpPr>
          <p:cNvPr id="6" name="Oval 5"/>
          <p:cNvSpPr/>
          <p:nvPr/>
        </p:nvSpPr>
        <p:spPr>
          <a:xfrm>
            <a:off x="3840480" y="2788920"/>
            <a:ext cx="1737360" cy="1737360"/>
          </a:xfrm>
          <a:prstGeom prst="ellipse">
            <a:avLst/>
          </a:prstGeom>
          <a:solidFill>
            <a:srgbClr val="F9F6EE"/>
          </a:solidFill>
          <a:ln w="25400">
            <a:solidFill>
              <a:srgbClr val="0728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sz="1500" b="1">
                <a:solidFill>
                  <a:srgbClr val="07284E"/>
                </a:solidFill>
                <a:latin typeface="Arial"/>
              </a:rPr>
              <a:t>INVOLVE</a:t>
            </a:r>
          </a:p>
        </p:txBody>
      </p:sp>
      <p:sp>
        <p:nvSpPr>
          <p:cNvPr id="7" name="Oval 6"/>
          <p:cNvSpPr/>
          <p:nvPr/>
        </p:nvSpPr>
        <p:spPr>
          <a:xfrm>
            <a:off x="6629399" y="2788920"/>
            <a:ext cx="1737360" cy="1737360"/>
          </a:xfrm>
          <a:prstGeom prst="ellipse">
            <a:avLst/>
          </a:prstGeom>
          <a:solidFill>
            <a:srgbClr val="F9F6EE"/>
          </a:solidFill>
          <a:ln w="25400">
            <a:solidFill>
              <a:srgbClr val="0728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sz="1500" b="1">
                <a:solidFill>
                  <a:srgbClr val="07284E"/>
                </a:solidFill>
                <a:latin typeface="Arial"/>
              </a:rPr>
              <a:t>MENTOR</a:t>
            </a:r>
          </a:p>
        </p:txBody>
      </p:sp>
      <p:sp>
        <p:nvSpPr>
          <p:cNvPr id="8" name="Oval 7"/>
          <p:cNvSpPr/>
          <p:nvPr/>
        </p:nvSpPr>
        <p:spPr>
          <a:xfrm>
            <a:off x="9418320" y="2788920"/>
            <a:ext cx="1737360" cy="1737360"/>
          </a:xfrm>
          <a:prstGeom prst="ellipse">
            <a:avLst/>
          </a:prstGeom>
          <a:solidFill>
            <a:srgbClr val="F9F6EE"/>
          </a:solidFill>
          <a:ln w="25400">
            <a:solidFill>
              <a:srgbClr val="0728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sz="1500" b="1">
                <a:solidFill>
                  <a:srgbClr val="07284E"/>
                </a:solidFill>
                <a:latin typeface="Arial"/>
              </a:rPr>
              <a:t>LEAD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2816352" y="3657600"/>
            <a:ext cx="996696" cy="0"/>
          </a:xfrm>
          <a:prstGeom prst="line">
            <a:avLst/>
          </a:prstGeom>
          <a:ln w="27940">
            <a:solidFill>
              <a:srgbClr val="B81C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5605272" y="3657600"/>
            <a:ext cx="996695" cy="0"/>
          </a:xfrm>
          <a:prstGeom prst="line">
            <a:avLst/>
          </a:prstGeom>
          <a:ln w="27940">
            <a:solidFill>
              <a:srgbClr val="B81C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8394192" y="3657600"/>
            <a:ext cx="996696" cy="0"/>
          </a:xfrm>
          <a:prstGeom prst="line">
            <a:avLst/>
          </a:prstGeom>
          <a:ln w="27940">
            <a:solidFill>
              <a:srgbClr val="B81C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0040" y="201168"/>
            <a:ext cx="457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 i="0">
                <a:solidFill>
                  <a:srgbClr val="07284E"/>
                </a:solidFill>
                <a:latin typeface="Arial"/>
              </a:rPr>
              <a:t>14</a:t>
            </a:r>
          </a:p>
        </p:txBody>
      </p:sp>
      <p:sp>
        <p:nvSpPr>
          <p:cNvPr id="3" name="Rectangle 2"/>
          <p:cNvSpPr/>
          <p:nvPr/>
        </p:nvSpPr>
        <p:spPr>
          <a:xfrm>
            <a:off x="777240" y="777240"/>
            <a:ext cx="1005840" cy="54864"/>
          </a:xfrm>
          <a:prstGeom prst="rect">
            <a:avLst/>
          </a:prstGeom>
          <a:solidFill>
            <a:srgbClr val="B81C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77240" y="1132850"/>
            <a:ext cx="10515600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 i="0" dirty="0">
                <a:solidFill>
                  <a:srgbClr val="07284E"/>
                </a:solidFill>
                <a:latin typeface="Arial"/>
              </a:rPr>
              <a:t>IT DOESN'T END WITH LEAD.</a:t>
            </a:r>
          </a:p>
        </p:txBody>
      </p:sp>
      <p:sp>
        <p:nvSpPr>
          <p:cNvPr id="5" name="Oval 4"/>
          <p:cNvSpPr/>
          <p:nvPr/>
        </p:nvSpPr>
        <p:spPr>
          <a:xfrm>
            <a:off x="5230368" y="1554480"/>
            <a:ext cx="1737360" cy="1737360"/>
          </a:xfrm>
          <a:prstGeom prst="ellipse">
            <a:avLst/>
          </a:prstGeom>
          <a:solidFill>
            <a:srgbClr val="F9F6EE"/>
          </a:solidFill>
          <a:ln w="25400">
            <a:solidFill>
              <a:srgbClr val="0728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sz="1500" b="1" dirty="0">
                <a:solidFill>
                  <a:srgbClr val="07284E"/>
                </a:solidFill>
                <a:latin typeface="Arial"/>
              </a:rPr>
              <a:t>WELCOME</a:t>
            </a:r>
          </a:p>
        </p:txBody>
      </p:sp>
      <p:sp>
        <p:nvSpPr>
          <p:cNvPr id="6" name="Oval 5"/>
          <p:cNvSpPr/>
          <p:nvPr/>
        </p:nvSpPr>
        <p:spPr>
          <a:xfrm>
            <a:off x="7498080" y="2971800"/>
            <a:ext cx="1737360" cy="1737360"/>
          </a:xfrm>
          <a:prstGeom prst="ellipse">
            <a:avLst/>
          </a:prstGeom>
          <a:solidFill>
            <a:srgbClr val="F9F6EE"/>
          </a:solidFill>
          <a:ln w="25400">
            <a:solidFill>
              <a:srgbClr val="0728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sz="1500" b="1">
                <a:solidFill>
                  <a:srgbClr val="07284E"/>
                </a:solidFill>
                <a:latin typeface="Arial"/>
              </a:rPr>
              <a:t>INVOLVE</a:t>
            </a:r>
          </a:p>
        </p:txBody>
      </p:sp>
      <p:sp>
        <p:nvSpPr>
          <p:cNvPr id="7" name="Oval 6"/>
          <p:cNvSpPr/>
          <p:nvPr/>
        </p:nvSpPr>
        <p:spPr>
          <a:xfrm>
            <a:off x="5230368" y="4297680"/>
            <a:ext cx="1737360" cy="1737360"/>
          </a:xfrm>
          <a:prstGeom prst="ellipse">
            <a:avLst/>
          </a:prstGeom>
          <a:solidFill>
            <a:srgbClr val="F9F6EE"/>
          </a:solidFill>
          <a:ln w="25400">
            <a:solidFill>
              <a:srgbClr val="0728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sz="1500" b="1">
                <a:solidFill>
                  <a:srgbClr val="07284E"/>
                </a:solidFill>
                <a:latin typeface="Arial"/>
              </a:rPr>
              <a:t>MENTOR</a:t>
            </a:r>
          </a:p>
        </p:txBody>
      </p:sp>
      <p:sp>
        <p:nvSpPr>
          <p:cNvPr id="8" name="Oval 7"/>
          <p:cNvSpPr/>
          <p:nvPr/>
        </p:nvSpPr>
        <p:spPr>
          <a:xfrm>
            <a:off x="2962656" y="2971800"/>
            <a:ext cx="1737360" cy="1737360"/>
          </a:xfrm>
          <a:prstGeom prst="ellipse">
            <a:avLst/>
          </a:prstGeom>
          <a:solidFill>
            <a:srgbClr val="F9F6EE"/>
          </a:solidFill>
          <a:ln w="25400">
            <a:solidFill>
              <a:srgbClr val="0728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sz="1500" b="1">
                <a:solidFill>
                  <a:srgbClr val="07284E"/>
                </a:solidFill>
                <a:latin typeface="Arial"/>
              </a:rPr>
              <a:t>LEAD</a:t>
            </a:r>
          </a:p>
        </p:txBody>
      </p:sp>
      <p:cxnSp>
        <p:nvCxnSpPr>
          <p:cNvPr id="9" name="Connector 8"/>
          <p:cNvCxnSpPr>
            <a:cxnSpLocks/>
          </p:cNvCxnSpPr>
          <p:nvPr/>
        </p:nvCxnSpPr>
        <p:spPr>
          <a:xfrm>
            <a:off x="6858000" y="2748170"/>
            <a:ext cx="780222" cy="611256"/>
          </a:xfrm>
          <a:prstGeom prst="line">
            <a:avLst/>
          </a:prstGeom>
          <a:ln w="27940">
            <a:solidFill>
              <a:srgbClr val="B81C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 flipH="1">
            <a:off x="6858000" y="4434840"/>
            <a:ext cx="960120" cy="457200"/>
          </a:xfrm>
          <a:prstGeom prst="line">
            <a:avLst/>
          </a:prstGeom>
          <a:ln w="27940">
            <a:solidFill>
              <a:srgbClr val="B81C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 flipH="1" flipV="1">
            <a:off x="4389120" y="4434840"/>
            <a:ext cx="960120" cy="457200"/>
          </a:xfrm>
          <a:prstGeom prst="line">
            <a:avLst/>
          </a:prstGeom>
          <a:ln w="27940">
            <a:solidFill>
              <a:srgbClr val="B81C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 flipV="1">
            <a:off x="4389120" y="2788920"/>
            <a:ext cx="868680" cy="457200"/>
          </a:xfrm>
          <a:prstGeom prst="line">
            <a:avLst/>
          </a:prstGeom>
          <a:ln w="27940">
            <a:solidFill>
              <a:srgbClr val="B81C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709160" y="3401568"/>
            <a:ext cx="278892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 i="0" dirty="0">
                <a:solidFill>
                  <a:srgbClr val="B81C26"/>
                </a:solidFill>
                <a:latin typeface="Arial"/>
              </a:rPr>
              <a:t>IT'S A CYCLE.</a:t>
            </a:r>
          </a:p>
        </p:txBody>
      </p: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1D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1F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22960" y="1325880"/>
            <a:ext cx="10561320" cy="2788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EVERY LEGIONNAIRE
IS PART OF THE
MEMBERSHIP TEAM.</a:t>
            </a:r>
          </a:p>
        </p:txBody>
      </p:sp>
      <p:sp>
        <p:nvSpPr>
          <p:cNvPr id="4" name="Rectangle 3"/>
          <p:cNvSpPr/>
          <p:nvPr/>
        </p:nvSpPr>
        <p:spPr>
          <a:xfrm>
            <a:off x="5230368" y="4370832"/>
            <a:ext cx="1737360" cy="54864"/>
          </a:xfrm>
          <a:prstGeom prst="rect">
            <a:avLst/>
          </a:prstGeom>
          <a:solidFill>
            <a:srgbClr val="B020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1D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1F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42561(1)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5589" y="0"/>
            <a:ext cx="5712613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21792" y="2121408"/>
            <a:ext cx="3566160" cy="1965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4300" b="1">
                <a:solidFill>
                  <a:srgbClr val="FFFFFF"/>
                </a:solidFill>
                <a:latin typeface="Arial"/>
              </a:rPr>
              <a:t>THAT'S
MY POST.</a:t>
            </a:r>
          </a:p>
        </p:txBody>
      </p:sp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0040" y="201168"/>
            <a:ext cx="457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 i="0">
                <a:solidFill>
                  <a:srgbClr val="07284E"/>
                </a:solidFill>
                <a:latin typeface="Arial"/>
              </a:rPr>
              <a:t>17</a:t>
            </a:r>
          </a:p>
        </p:txBody>
      </p:sp>
      <p:sp>
        <p:nvSpPr>
          <p:cNvPr id="3" name="Rectangle 2"/>
          <p:cNvSpPr/>
          <p:nvPr/>
        </p:nvSpPr>
        <p:spPr>
          <a:xfrm>
            <a:off x="777240" y="777240"/>
            <a:ext cx="1005840" cy="54864"/>
          </a:xfrm>
          <a:prstGeom prst="rect">
            <a:avLst/>
          </a:prstGeom>
          <a:solidFill>
            <a:srgbClr val="B81C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77240" y="2057400"/>
            <a:ext cx="10607040" cy="1554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600" b="1" i="0">
                <a:solidFill>
                  <a:srgbClr val="07284E"/>
                </a:solidFill>
                <a:latin typeface="Arial"/>
              </a:rPr>
              <a:t>SO WHAT DO WE DO NOW?</a:t>
            </a:r>
          </a:p>
        </p:txBody>
      </p:sp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1D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1F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4920" y="1118711"/>
            <a:ext cx="6720840" cy="462057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38912" y="1417320"/>
            <a:ext cx="4572000" cy="1874519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rial"/>
              </a:rPr>
              <a:t>ONE VETERAN.
ONE LEGIONNAIRE.
ONE CONVERSATION.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3794760"/>
            <a:ext cx="1371600" cy="54864"/>
          </a:xfrm>
          <a:prstGeom prst="rect">
            <a:avLst/>
          </a:prstGeom>
          <a:solidFill>
            <a:srgbClr val="B020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0040" y="201168"/>
            <a:ext cx="457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 i="0">
                <a:solidFill>
                  <a:srgbClr val="07284E"/>
                </a:solidFill>
                <a:latin typeface="Arial"/>
              </a:rPr>
              <a:t>19</a:t>
            </a:r>
          </a:p>
        </p:txBody>
      </p:sp>
      <p:sp>
        <p:nvSpPr>
          <p:cNvPr id="3" name="Rectangle 2"/>
          <p:cNvSpPr/>
          <p:nvPr/>
        </p:nvSpPr>
        <p:spPr>
          <a:xfrm>
            <a:off x="777240" y="777240"/>
            <a:ext cx="1005840" cy="54864"/>
          </a:xfrm>
          <a:prstGeom prst="rect">
            <a:avLst/>
          </a:prstGeom>
          <a:solidFill>
            <a:srgbClr val="B81C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77240" y="1508760"/>
            <a:ext cx="106070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800" b="1" i="0">
                <a:solidFill>
                  <a:srgbClr val="07284E"/>
                </a:solidFill>
                <a:latin typeface="Arial"/>
              </a:rPr>
              <a:t>ONE CONVERSATION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2423160"/>
            <a:ext cx="106070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800" b="1" i="0">
                <a:solidFill>
                  <a:srgbClr val="07284E"/>
                </a:solidFill>
                <a:latin typeface="Arial"/>
              </a:rPr>
              <a:t>CAN CHANGE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3337560"/>
            <a:ext cx="1060704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800" b="1" i="0">
                <a:solidFill>
                  <a:srgbClr val="B81C26"/>
                </a:solidFill>
                <a:latin typeface="Arial"/>
              </a:rPr>
              <a:t>EVERYTHING.</a:t>
            </a:r>
          </a:p>
        </p:txBody>
      </p:sp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0040" y="201168"/>
            <a:ext cx="457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 i="0">
                <a:solidFill>
                  <a:srgbClr val="07284E"/>
                </a:solidFill>
                <a:latin typeface="Arial"/>
              </a:rPr>
              <a:t>20</a:t>
            </a:r>
          </a:p>
        </p:txBody>
      </p:sp>
      <p:sp>
        <p:nvSpPr>
          <p:cNvPr id="3" name="Rectangle 2"/>
          <p:cNvSpPr/>
          <p:nvPr/>
        </p:nvSpPr>
        <p:spPr>
          <a:xfrm>
            <a:off x="777240" y="777240"/>
            <a:ext cx="1005840" cy="54864"/>
          </a:xfrm>
          <a:prstGeom prst="rect">
            <a:avLst/>
          </a:prstGeom>
          <a:solidFill>
            <a:srgbClr val="B81C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77240" y="1234440"/>
            <a:ext cx="106070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000" b="1" i="0">
                <a:solidFill>
                  <a:srgbClr val="07284E"/>
                </a:solidFill>
                <a:latin typeface="Arial"/>
              </a:rPr>
              <a:t>MY COMMITMENT TO YOU.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2834640"/>
            <a:ext cx="106070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500" b="1" i="0">
                <a:solidFill>
                  <a:srgbClr val="07284E"/>
                </a:solidFill>
                <a:latin typeface="Arial"/>
              </a:rPr>
              <a:t>LISTEN   •   LEARN   •   SUPPORT   •   SHARE</a:t>
            </a:r>
          </a:p>
        </p:txBody>
      </p:sp>
      <p:sp>
        <p:nvSpPr>
          <p:cNvPr id="6" name="Rectangle 5"/>
          <p:cNvSpPr/>
          <p:nvPr/>
        </p:nvSpPr>
        <p:spPr>
          <a:xfrm>
            <a:off x="2880360" y="4160520"/>
            <a:ext cx="6446520" cy="54864"/>
          </a:xfrm>
          <a:prstGeom prst="rect">
            <a:avLst/>
          </a:prstGeom>
          <a:solidFill>
            <a:srgbClr val="B81C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77240" y="4572000"/>
            <a:ext cx="106070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900" b="1" i="0">
                <a:solidFill>
                  <a:srgbClr val="07284E"/>
                </a:solidFill>
                <a:latin typeface="Arial"/>
              </a:rPr>
              <a:t>Membership is everyone's responsibility.</a:t>
            </a:r>
          </a:p>
        </p:txBody>
      </p:sp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0040" y="201168"/>
            <a:ext cx="457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 i="0">
                <a:solidFill>
                  <a:srgbClr val="07284E"/>
                </a:solidFill>
                <a:latin typeface="Arial"/>
              </a:rPr>
              <a:t>21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594360"/>
            <a:ext cx="960120" cy="54864"/>
          </a:xfrm>
          <a:prstGeom prst="rect">
            <a:avLst/>
          </a:prstGeom>
          <a:solidFill>
            <a:srgbClr val="B81C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749808"/>
            <a:ext cx="1097280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900" b="1" i="0">
                <a:solidFill>
                  <a:srgbClr val="07284E"/>
                </a:solidFill>
                <a:latin typeface="Arial"/>
              </a:rPr>
              <a:t>ONE PHILOSOPHY. THREE RESOURCES.</a:t>
            </a:r>
          </a:p>
        </p:txBody>
      </p:sp>
      <p:pic>
        <p:nvPicPr>
          <p:cNvPr id="5" name="Picture 4" descr="guid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240" y="1508760"/>
            <a:ext cx="2790998" cy="361187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51560" y="5230368"/>
            <a:ext cx="28803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 i="0">
                <a:solidFill>
                  <a:srgbClr val="07284E"/>
                </a:solidFill>
                <a:latin typeface="Arial"/>
              </a:rPr>
              <a:t>GUIDE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" y="5596128"/>
            <a:ext cx="288036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0" i="0">
                <a:solidFill>
                  <a:srgbClr val="5E6976"/>
                </a:solidFill>
                <a:latin typeface="Arial"/>
              </a:rPr>
              <a:t>Who are we?</a:t>
            </a:r>
          </a:p>
        </p:txBody>
      </p:sp>
      <p:pic>
        <p:nvPicPr>
          <p:cNvPr id="8" name="Picture 7" descr="pla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2400" y="1508760"/>
            <a:ext cx="2790998" cy="361187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617720" y="5230368"/>
            <a:ext cx="28803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 i="0">
                <a:solidFill>
                  <a:srgbClr val="07284E"/>
                </a:solidFill>
                <a:latin typeface="Arial"/>
              </a:rPr>
              <a:t>PLAN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17720" y="5596128"/>
            <a:ext cx="288036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0" i="0">
                <a:solidFill>
                  <a:srgbClr val="5E6976"/>
                </a:solidFill>
                <a:latin typeface="Arial"/>
              </a:rPr>
              <a:t>Where are we going?</a:t>
            </a:r>
          </a:p>
        </p:txBody>
      </p:sp>
      <p:pic>
        <p:nvPicPr>
          <p:cNvPr id="11" name="Picture 10" descr="playboo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8560" y="1508760"/>
            <a:ext cx="2790998" cy="3611879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183879" y="5230368"/>
            <a:ext cx="28803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 i="0">
                <a:solidFill>
                  <a:srgbClr val="07284E"/>
                </a:solidFill>
                <a:latin typeface="Arial"/>
              </a:rPr>
              <a:t>PLAYBOOK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83879" y="5596128"/>
            <a:ext cx="288036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0" i="0">
                <a:solidFill>
                  <a:srgbClr val="5E6976"/>
                </a:solidFill>
                <a:latin typeface="Arial"/>
              </a:rPr>
              <a:t>How do we get there?</a:t>
            </a:r>
          </a:p>
        </p:txBody>
      </p:sp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1D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0040" y="201168"/>
            <a:ext cx="457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 i="0">
                <a:solidFill>
                  <a:srgbClr val="FFFFFF"/>
                </a:solidFill>
                <a:latin typeface="Arial"/>
              </a:rPr>
              <a:t>22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783080"/>
            <a:ext cx="1074420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 i="0">
                <a:solidFill>
                  <a:srgbClr val="FFFFFF"/>
                </a:solidFill>
                <a:latin typeface="Arial"/>
              </a:rPr>
              <a:t>INVEST IN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743200"/>
            <a:ext cx="10744200" cy="12344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5200" b="1" i="0">
                <a:solidFill>
                  <a:srgbClr val="FFFFFF"/>
                </a:solidFill>
                <a:latin typeface="Arial"/>
              </a:rPr>
              <a:t>LEGIONNAIRES.</a:t>
            </a:r>
          </a:p>
        </p:txBody>
      </p:sp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0040" y="201168"/>
            <a:ext cx="457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 i="0">
                <a:solidFill>
                  <a:srgbClr val="07284E"/>
                </a:solidFill>
                <a:latin typeface="Arial"/>
              </a:rPr>
              <a:t>23</a:t>
            </a:r>
          </a:p>
        </p:txBody>
      </p:sp>
      <p:sp>
        <p:nvSpPr>
          <p:cNvPr id="3" name="Rectangle 2"/>
          <p:cNvSpPr/>
          <p:nvPr/>
        </p:nvSpPr>
        <p:spPr>
          <a:xfrm>
            <a:off x="777240" y="777240"/>
            <a:ext cx="1005840" cy="54864"/>
          </a:xfrm>
          <a:prstGeom prst="rect">
            <a:avLst/>
          </a:prstGeom>
          <a:solidFill>
            <a:srgbClr val="B81C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77240" y="1828800"/>
            <a:ext cx="1060704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700" b="1" i="0">
                <a:solidFill>
                  <a:srgbClr val="07284E"/>
                </a:solidFill>
                <a:latin typeface="Arial"/>
              </a:rPr>
              <a:t>WHO WILL WRITE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2697480"/>
            <a:ext cx="106070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700" b="1" i="0">
                <a:solidFill>
                  <a:srgbClr val="07284E"/>
                </a:solidFill>
                <a:latin typeface="Arial"/>
              </a:rPr>
              <a:t>WHAT COMES NEXT?</a:t>
            </a:r>
          </a:p>
        </p:txBody>
      </p:sp>
    </p:spTree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1D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0040" y="201168"/>
            <a:ext cx="457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 i="0">
                <a:solidFill>
                  <a:srgbClr val="FFFFFF"/>
                </a:solidFill>
                <a:latin typeface="Arial"/>
              </a:rPr>
              <a:t>24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051560"/>
            <a:ext cx="10561320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200" b="1" i="0">
                <a:solidFill>
                  <a:srgbClr val="FFFFFF"/>
                </a:solidFill>
                <a:latin typeface="Arial"/>
              </a:rPr>
              <a:t>EVERY CONVERSATION.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148840"/>
            <a:ext cx="10561320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200" b="1" i="0">
                <a:solidFill>
                  <a:srgbClr val="FFFFFF"/>
                </a:solidFill>
                <a:latin typeface="Arial"/>
              </a:rPr>
              <a:t>EVERY INVITATION.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246120"/>
            <a:ext cx="10561320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200" b="1" i="0">
                <a:solidFill>
                  <a:srgbClr val="FFFFFF"/>
                </a:solidFill>
                <a:latin typeface="Arial"/>
              </a:rPr>
              <a:t>EVERY LEGIONNAIRE.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343400"/>
            <a:ext cx="10561320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200" b="1" i="0">
                <a:solidFill>
                  <a:srgbClr val="FFFFFF"/>
                </a:solidFill>
                <a:latin typeface="Arial"/>
              </a:rPr>
              <a:t>EVERY DAY.</a:t>
            </a:r>
          </a:p>
        </p:txBody>
      </p:sp>
    </p:spTree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11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51560" y="960120"/>
            <a:ext cx="10104120" cy="2103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700" b="1" i="0">
                <a:solidFill>
                  <a:srgbClr val="FFFFFF"/>
                </a:solidFill>
                <a:latin typeface="Arial"/>
              </a:rPr>
              <a:t>THE NEXT CHAPTER IN
THE AMERICAN LEGION'S HISTORY
IS WAITING TO BE WRITTEN.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3429000"/>
            <a:ext cx="109270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5200" b="1" i="0">
                <a:solidFill>
                  <a:srgbClr val="FFFFFF"/>
                </a:solidFill>
                <a:latin typeface="Arial"/>
              </a:rPr>
              <a:t>PICK UP THE PEN.</a:t>
            </a:r>
          </a:p>
        </p:txBody>
      </p: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357</Words>
  <Application>Microsoft Office PowerPoint</Application>
  <PresentationFormat>Widescreen</PresentationFormat>
  <Paragraphs>91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James Olson</dc:creator>
  <cp:keywords/>
  <dc:description>generated using python-pptx</dc:description>
  <cp:lastModifiedBy>James Olson</cp:lastModifiedBy>
  <cp:revision>3</cp:revision>
  <dcterms:created xsi:type="dcterms:W3CDTF">2013-01-27T09:14:16Z</dcterms:created>
  <dcterms:modified xsi:type="dcterms:W3CDTF">2026-09-10T18:44:16Z</dcterms:modified>
  <cp:category/>
</cp:coreProperties>
</file>