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8"/>
  </p:notesMasterIdLst>
  <p:sldIdLst>
    <p:sldId id="283" r:id="rId2"/>
    <p:sldId id="284" r:id="rId3"/>
    <p:sldId id="273" r:id="rId4"/>
    <p:sldId id="257" r:id="rId5"/>
    <p:sldId id="258" r:id="rId6"/>
    <p:sldId id="260" r:id="rId7"/>
    <p:sldId id="261" r:id="rId8"/>
    <p:sldId id="262" r:id="rId9"/>
    <p:sldId id="263" r:id="rId10"/>
    <p:sldId id="264" r:id="rId11"/>
    <p:sldId id="265" r:id="rId12"/>
    <p:sldId id="266" r:id="rId13"/>
    <p:sldId id="267" r:id="rId14"/>
    <p:sldId id="282" r:id="rId15"/>
    <p:sldId id="278" r:id="rId16"/>
    <p:sldId id="280" r:id="rId17"/>
    <p:sldId id="268" r:id="rId18"/>
    <p:sldId id="269" r:id="rId19"/>
    <p:sldId id="270" r:id="rId20"/>
    <p:sldId id="271" r:id="rId21"/>
    <p:sldId id="272" r:id="rId22"/>
    <p:sldId id="274" r:id="rId23"/>
    <p:sldId id="275" r:id="rId24"/>
    <p:sldId id="276" r:id="rId25"/>
    <p:sldId id="277"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3" d="100"/>
          <a:sy n="73" d="100"/>
        </p:scale>
        <p:origin x="3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924FD-F621-4DE3-AFAF-69C79A378C2C}" type="datetimeFigureOut">
              <a:rPr lang="en-US" smtClean="0"/>
              <a:t>5/7/2019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BE0A9-E5E1-4091-9F23-EF50E28261EF}" type="slidenum">
              <a:rPr lang="en-US" smtClean="0"/>
              <a:t>‹#›</a:t>
            </a:fld>
            <a:endParaRPr lang="en-US"/>
          </a:p>
        </p:txBody>
      </p:sp>
    </p:spTree>
    <p:extLst>
      <p:ext uri="{BB962C8B-B14F-4D97-AF65-F5344CB8AC3E}">
        <p14:creationId xmlns:p14="http://schemas.microsoft.com/office/powerpoint/2010/main" val="327056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a:latin typeface="Times New Roman" charset="0"/>
              </a:rPr>
              <a:t>“With great power comes great responsibility.”  --Voltaire (or, Stan Lee)</a:t>
            </a: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28570">
              <a:defRPr sz="1200">
                <a:solidFill>
                  <a:schemeClr val="tx1"/>
                </a:solidFill>
                <a:latin typeface="Times New Roman" charset="0"/>
                <a:ea typeface="ＭＳ Ｐゴシック" charset="0"/>
                <a:cs typeface="ＭＳ Ｐゴシック" charset="0"/>
              </a:defRPr>
            </a:lvl1pPr>
            <a:lvl2pPr marL="742855" indent="-285714" defTabSz="928570">
              <a:defRPr sz="1200">
                <a:solidFill>
                  <a:schemeClr val="tx1"/>
                </a:solidFill>
                <a:latin typeface="Times New Roman" charset="0"/>
                <a:ea typeface="ＭＳ Ｐゴシック" charset="0"/>
              </a:defRPr>
            </a:lvl2pPr>
            <a:lvl3pPr marL="1142854" indent="-228570" defTabSz="928570">
              <a:defRPr sz="1200">
                <a:solidFill>
                  <a:schemeClr val="tx1"/>
                </a:solidFill>
                <a:latin typeface="Times New Roman" charset="0"/>
                <a:ea typeface="ＭＳ Ｐゴシック" charset="0"/>
              </a:defRPr>
            </a:lvl3pPr>
            <a:lvl4pPr marL="1599996" indent="-228570" defTabSz="928570">
              <a:defRPr sz="1200">
                <a:solidFill>
                  <a:schemeClr val="tx1"/>
                </a:solidFill>
                <a:latin typeface="Times New Roman" charset="0"/>
                <a:ea typeface="ＭＳ Ｐゴシック" charset="0"/>
              </a:defRPr>
            </a:lvl4pPr>
            <a:lvl5pPr marL="2057138" indent="-228570" defTabSz="928570">
              <a:defRPr sz="1200">
                <a:solidFill>
                  <a:schemeClr val="tx1"/>
                </a:solidFill>
                <a:latin typeface="Times New Roman" charset="0"/>
                <a:ea typeface="ＭＳ Ｐゴシック" charset="0"/>
              </a:defRPr>
            </a:lvl5pPr>
            <a:lvl6pPr marL="2514280" indent="-228570" defTabSz="928570" eaLnBrk="0" fontAlgn="base" hangingPunct="0">
              <a:spcBef>
                <a:spcPct val="30000"/>
              </a:spcBef>
              <a:spcAft>
                <a:spcPct val="0"/>
              </a:spcAft>
              <a:defRPr sz="1200">
                <a:solidFill>
                  <a:schemeClr val="tx1"/>
                </a:solidFill>
                <a:latin typeface="Times New Roman" charset="0"/>
                <a:ea typeface="ＭＳ Ｐゴシック" charset="0"/>
              </a:defRPr>
            </a:lvl6pPr>
            <a:lvl7pPr marL="2971420" indent="-228570" defTabSz="928570" eaLnBrk="0" fontAlgn="base" hangingPunct="0">
              <a:spcBef>
                <a:spcPct val="30000"/>
              </a:spcBef>
              <a:spcAft>
                <a:spcPct val="0"/>
              </a:spcAft>
              <a:defRPr sz="1200">
                <a:solidFill>
                  <a:schemeClr val="tx1"/>
                </a:solidFill>
                <a:latin typeface="Times New Roman" charset="0"/>
                <a:ea typeface="ＭＳ Ｐゴシック" charset="0"/>
              </a:defRPr>
            </a:lvl7pPr>
            <a:lvl8pPr marL="3428562" indent="-228570" defTabSz="928570" eaLnBrk="0" fontAlgn="base" hangingPunct="0">
              <a:spcBef>
                <a:spcPct val="30000"/>
              </a:spcBef>
              <a:spcAft>
                <a:spcPct val="0"/>
              </a:spcAft>
              <a:defRPr sz="1200">
                <a:solidFill>
                  <a:schemeClr val="tx1"/>
                </a:solidFill>
                <a:latin typeface="Times New Roman" charset="0"/>
                <a:ea typeface="ＭＳ Ｐゴシック" charset="0"/>
              </a:defRPr>
            </a:lvl8pPr>
            <a:lvl9pPr marL="3885704" indent="-228570" defTabSz="928570" eaLnBrk="0" fontAlgn="base" hangingPunct="0">
              <a:spcBef>
                <a:spcPct val="30000"/>
              </a:spcBef>
              <a:spcAft>
                <a:spcPct val="0"/>
              </a:spcAft>
              <a:defRPr sz="1200">
                <a:solidFill>
                  <a:schemeClr val="tx1"/>
                </a:solidFill>
                <a:latin typeface="Times New Roman" charset="0"/>
                <a:ea typeface="ＭＳ Ｐゴシック" charset="0"/>
              </a:defRPr>
            </a:lvl9pPr>
          </a:lstStyle>
          <a:p>
            <a:pPr eaLnBrk="0" hangingPunct="0"/>
            <a:fld id="{1E2EC1E9-6A44-744A-A7ED-2EE1C52BD6FA}" type="slidenum">
              <a:rPr lang="en-US">
                <a:solidFill>
                  <a:srgbClr val="000000"/>
                </a:solidFill>
                <a:cs typeface="Times New Roman" charset="0"/>
              </a:rPr>
              <a:pPr eaLnBrk="0" hangingPunct="0"/>
              <a:t>4</a:t>
            </a:fld>
            <a:endParaRPr lang="en-US" dirty="0">
              <a:solidFill>
                <a:srgbClr val="000000"/>
              </a:solidFill>
              <a:cs typeface="Times New Roman" charset="0"/>
            </a:endParaRPr>
          </a:p>
        </p:txBody>
      </p:sp>
    </p:spTree>
    <p:extLst>
      <p:ext uri="{BB962C8B-B14F-4D97-AF65-F5344CB8AC3E}">
        <p14:creationId xmlns:p14="http://schemas.microsoft.com/office/powerpoint/2010/main" val="228834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great power comes great responsibility.”  --Voltaire (or, Stan Lee)</a:t>
            </a:r>
          </a:p>
        </p:txBody>
      </p:sp>
      <p:sp>
        <p:nvSpPr>
          <p:cNvPr id="4" name="Slide Number Placeholder 3"/>
          <p:cNvSpPr>
            <a:spLocks noGrp="1"/>
          </p:cNvSpPr>
          <p:nvPr>
            <p:ph type="sldNum" sz="quarter" idx="10"/>
          </p:nvPr>
        </p:nvSpPr>
        <p:spPr/>
        <p:txBody>
          <a:bodyPr/>
          <a:lstStyle/>
          <a:p>
            <a:pPr>
              <a:defRPr/>
            </a:pPr>
            <a:fld id="{D8EACF02-883A-47DE-A297-6F44C1EFADC0}" type="slidenum">
              <a:rPr lang="en-US" smtClean="0"/>
              <a:pPr>
                <a:defRPr/>
              </a:pPr>
              <a:t>5</a:t>
            </a:fld>
            <a:endParaRPr lang="en-US" dirty="0"/>
          </a:p>
        </p:txBody>
      </p:sp>
    </p:spTree>
    <p:extLst>
      <p:ext uri="{BB962C8B-B14F-4D97-AF65-F5344CB8AC3E}">
        <p14:creationId xmlns:p14="http://schemas.microsoft.com/office/powerpoint/2010/main" val="256534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a:latin typeface="Times New Roman" charset="0"/>
              </a:rPr>
              <a:t>“With great power comes great responsibility.”  --Voltaire (or, Stan Lee)</a:t>
            </a: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28570">
              <a:defRPr sz="1200">
                <a:solidFill>
                  <a:schemeClr val="tx1"/>
                </a:solidFill>
                <a:latin typeface="Times New Roman" charset="0"/>
                <a:ea typeface="ＭＳ Ｐゴシック" charset="0"/>
                <a:cs typeface="ＭＳ Ｐゴシック" charset="0"/>
              </a:defRPr>
            </a:lvl1pPr>
            <a:lvl2pPr marL="742855" indent="-285714" defTabSz="928570">
              <a:defRPr sz="1200">
                <a:solidFill>
                  <a:schemeClr val="tx1"/>
                </a:solidFill>
                <a:latin typeface="Times New Roman" charset="0"/>
                <a:ea typeface="ＭＳ Ｐゴシック" charset="0"/>
              </a:defRPr>
            </a:lvl2pPr>
            <a:lvl3pPr marL="1142854" indent="-228570" defTabSz="928570">
              <a:defRPr sz="1200">
                <a:solidFill>
                  <a:schemeClr val="tx1"/>
                </a:solidFill>
                <a:latin typeface="Times New Roman" charset="0"/>
                <a:ea typeface="ＭＳ Ｐゴシック" charset="0"/>
              </a:defRPr>
            </a:lvl3pPr>
            <a:lvl4pPr marL="1599996" indent="-228570" defTabSz="928570">
              <a:defRPr sz="1200">
                <a:solidFill>
                  <a:schemeClr val="tx1"/>
                </a:solidFill>
                <a:latin typeface="Times New Roman" charset="0"/>
                <a:ea typeface="ＭＳ Ｐゴシック" charset="0"/>
              </a:defRPr>
            </a:lvl4pPr>
            <a:lvl5pPr marL="2057138" indent="-228570" defTabSz="928570">
              <a:defRPr sz="1200">
                <a:solidFill>
                  <a:schemeClr val="tx1"/>
                </a:solidFill>
                <a:latin typeface="Times New Roman" charset="0"/>
                <a:ea typeface="ＭＳ Ｐゴシック" charset="0"/>
              </a:defRPr>
            </a:lvl5pPr>
            <a:lvl6pPr marL="2514280" indent="-228570" defTabSz="928570" eaLnBrk="0" fontAlgn="base" hangingPunct="0">
              <a:spcBef>
                <a:spcPct val="30000"/>
              </a:spcBef>
              <a:spcAft>
                <a:spcPct val="0"/>
              </a:spcAft>
              <a:defRPr sz="1200">
                <a:solidFill>
                  <a:schemeClr val="tx1"/>
                </a:solidFill>
                <a:latin typeface="Times New Roman" charset="0"/>
                <a:ea typeface="ＭＳ Ｐゴシック" charset="0"/>
              </a:defRPr>
            </a:lvl6pPr>
            <a:lvl7pPr marL="2971420" indent="-228570" defTabSz="928570" eaLnBrk="0" fontAlgn="base" hangingPunct="0">
              <a:spcBef>
                <a:spcPct val="30000"/>
              </a:spcBef>
              <a:spcAft>
                <a:spcPct val="0"/>
              </a:spcAft>
              <a:defRPr sz="1200">
                <a:solidFill>
                  <a:schemeClr val="tx1"/>
                </a:solidFill>
                <a:latin typeface="Times New Roman" charset="0"/>
                <a:ea typeface="ＭＳ Ｐゴシック" charset="0"/>
              </a:defRPr>
            </a:lvl7pPr>
            <a:lvl8pPr marL="3428562" indent="-228570" defTabSz="928570" eaLnBrk="0" fontAlgn="base" hangingPunct="0">
              <a:spcBef>
                <a:spcPct val="30000"/>
              </a:spcBef>
              <a:spcAft>
                <a:spcPct val="0"/>
              </a:spcAft>
              <a:defRPr sz="1200">
                <a:solidFill>
                  <a:schemeClr val="tx1"/>
                </a:solidFill>
                <a:latin typeface="Times New Roman" charset="0"/>
                <a:ea typeface="ＭＳ Ｐゴシック" charset="0"/>
              </a:defRPr>
            </a:lvl8pPr>
            <a:lvl9pPr marL="3885704" indent="-228570" defTabSz="928570" eaLnBrk="0" fontAlgn="base" hangingPunct="0">
              <a:spcBef>
                <a:spcPct val="30000"/>
              </a:spcBef>
              <a:spcAft>
                <a:spcPct val="0"/>
              </a:spcAft>
              <a:defRPr sz="1200">
                <a:solidFill>
                  <a:schemeClr val="tx1"/>
                </a:solidFill>
                <a:latin typeface="Times New Roman" charset="0"/>
                <a:ea typeface="ＭＳ Ｐゴシック" charset="0"/>
              </a:defRPr>
            </a:lvl9pPr>
          </a:lstStyle>
          <a:p>
            <a:pPr eaLnBrk="0" hangingPunct="0"/>
            <a:fld id="{E624CCB9-B576-9540-BF37-9EB96D74B62E}" type="slidenum">
              <a:rPr lang="en-US">
                <a:solidFill>
                  <a:srgbClr val="000000"/>
                </a:solidFill>
                <a:cs typeface="Times New Roman" charset="0"/>
              </a:rPr>
              <a:pPr eaLnBrk="0" hangingPunct="0"/>
              <a:t>6</a:t>
            </a:fld>
            <a:endParaRPr lang="en-US" dirty="0">
              <a:solidFill>
                <a:srgbClr val="000000"/>
              </a:solidFill>
              <a:cs typeface="Times New Roman" charset="0"/>
            </a:endParaRPr>
          </a:p>
        </p:txBody>
      </p:sp>
    </p:spTree>
    <p:extLst>
      <p:ext uri="{BB962C8B-B14F-4D97-AF65-F5344CB8AC3E}">
        <p14:creationId xmlns:p14="http://schemas.microsoft.com/office/powerpoint/2010/main" val="240472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D333-BF79-43DD-B7F6-A574661DFD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307062-F06B-4204-AE2D-8D065E923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2506F-80A4-4D43-A2E6-03D44DCEEA71}"/>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5" name="Footer Placeholder 4">
            <a:extLst>
              <a:ext uri="{FF2B5EF4-FFF2-40B4-BE49-F238E27FC236}">
                <a16:creationId xmlns:a16="http://schemas.microsoft.com/office/drawing/2014/main" id="{94503467-B0DC-40F5-B80E-563A577FF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2F0F1-6ABB-47E9-92DE-9FC129732E0F}"/>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81650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B22B-F123-448A-BE75-6D783083B3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C63F2C-8C89-4791-93B2-4BBE1DE04D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B1D68-AAE6-4E21-8058-F777123BEDEA}"/>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5" name="Footer Placeholder 4">
            <a:extLst>
              <a:ext uri="{FF2B5EF4-FFF2-40B4-BE49-F238E27FC236}">
                <a16:creationId xmlns:a16="http://schemas.microsoft.com/office/drawing/2014/main" id="{2D1C8017-639A-483C-B5EB-7C1E14240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23C47-9D20-416C-AE93-B0E58EB75B0A}"/>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324804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C21AE1-6111-4981-AF1A-667B120F63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398299-689A-4BAD-B20A-3C9F64FF8B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E2DA8-7EC5-4465-9FCB-04529589355C}"/>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5" name="Footer Placeholder 4">
            <a:extLst>
              <a:ext uri="{FF2B5EF4-FFF2-40B4-BE49-F238E27FC236}">
                <a16:creationId xmlns:a16="http://schemas.microsoft.com/office/drawing/2014/main" id="{0D2BB44D-1BB1-438E-8B05-F04D37FAD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AC62F-4BB8-400F-A987-0690D119380F}"/>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409642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D0349-E1D4-444C-9605-36BF991038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48E1D1-8E95-4FF4-A51F-5F46222714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C04B7-551E-43B5-90EA-3A005EDDA095}"/>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5" name="Footer Placeholder 4">
            <a:extLst>
              <a:ext uri="{FF2B5EF4-FFF2-40B4-BE49-F238E27FC236}">
                <a16:creationId xmlns:a16="http://schemas.microsoft.com/office/drawing/2014/main" id="{CA7F3126-1D7C-48E6-9B3B-26CEE1237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F67A0-E7AE-49D1-8E51-9A059B146A7B}"/>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369426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9F56-86CD-45F6-8368-B289E4A1F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C52338-D818-4F44-8074-DDB3F0BA5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EA1FD7-33AA-4C9D-9174-4A2BDD2E6BDB}"/>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5" name="Footer Placeholder 4">
            <a:extLst>
              <a:ext uri="{FF2B5EF4-FFF2-40B4-BE49-F238E27FC236}">
                <a16:creationId xmlns:a16="http://schemas.microsoft.com/office/drawing/2014/main" id="{CBD9FB30-C343-4137-BA99-EE633E8CD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3F953-00FC-423A-A1CE-DAF03A955C1A}"/>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328948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E113-38EC-4960-B5D2-1C347BD05D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8FC34-743A-4AA6-9CC9-6B494E1984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88F321-D32D-4D4C-9DD9-E2C14D291C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C52E6F-C8D7-4917-8E3E-537990E57550}"/>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6" name="Footer Placeholder 5">
            <a:extLst>
              <a:ext uri="{FF2B5EF4-FFF2-40B4-BE49-F238E27FC236}">
                <a16:creationId xmlns:a16="http://schemas.microsoft.com/office/drawing/2014/main" id="{98144EEA-E9A1-4D7B-A859-958005D5B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934A65-8FD9-4FE3-953B-8F28356E20E5}"/>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410380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1370-9687-435F-BAC4-A7B7E22B51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13B397-2314-40CC-B4B6-9A4839A38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966839-1042-4917-AFB4-2C45BFE693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9CE7B0-4BE7-4E3B-8F25-E39BCB9DC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C2D692-87C0-44DA-A3EC-F753186779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287D6F-3953-4960-A95C-67DB75A947F0}"/>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8" name="Footer Placeholder 7">
            <a:extLst>
              <a:ext uri="{FF2B5EF4-FFF2-40B4-BE49-F238E27FC236}">
                <a16:creationId xmlns:a16="http://schemas.microsoft.com/office/drawing/2014/main" id="{83103717-C915-469D-9923-9509DFF034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EC2FBF-D744-4951-8108-1DB094856885}"/>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420284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08F2-ACD2-4177-A887-17C1C3FD97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F9246-75D1-414A-AF75-4ED8D772A2D2}"/>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4" name="Footer Placeholder 3">
            <a:extLst>
              <a:ext uri="{FF2B5EF4-FFF2-40B4-BE49-F238E27FC236}">
                <a16:creationId xmlns:a16="http://schemas.microsoft.com/office/drawing/2014/main" id="{0B77FFF1-0E95-46BC-BEC9-B933FBD41B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EE8EE-3F7B-487D-B87E-9B1ED6745123}"/>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146626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195C9-74DC-4780-B1DF-AA5BF767067A}"/>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3" name="Footer Placeholder 2">
            <a:extLst>
              <a:ext uri="{FF2B5EF4-FFF2-40B4-BE49-F238E27FC236}">
                <a16:creationId xmlns:a16="http://schemas.microsoft.com/office/drawing/2014/main" id="{1FFCF9C4-E6BB-4FD2-8AA6-5A2AA70C66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53CA54-6183-44B6-A388-148F8F145ACA}"/>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34677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DD31-AA72-4545-87BD-3BCA605E5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0065B5-B226-4121-BFEC-66BC8E191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6FF279-E263-4736-903E-A6314EC5B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9CF9D-B284-4282-A076-5EA2B4BEBC86}"/>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6" name="Footer Placeholder 5">
            <a:extLst>
              <a:ext uri="{FF2B5EF4-FFF2-40B4-BE49-F238E27FC236}">
                <a16:creationId xmlns:a16="http://schemas.microsoft.com/office/drawing/2014/main" id="{3820AA5D-DC20-4C9B-B65B-1F5E12BAE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86017-B56D-4633-BFF2-D08595C8943F}"/>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183642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8AEE-F7BB-4A88-8BB9-5613D32DC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4BB94-5E3A-4758-A964-7265053E4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C4FAF-498E-4B92-B14E-C4B76C2AE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372A9-46E7-45D3-BC86-5C5E95670847}"/>
              </a:ext>
            </a:extLst>
          </p:cNvPr>
          <p:cNvSpPr>
            <a:spLocks noGrp="1"/>
          </p:cNvSpPr>
          <p:nvPr>
            <p:ph type="dt" sz="half" idx="10"/>
          </p:nvPr>
        </p:nvSpPr>
        <p:spPr/>
        <p:txBody>
          <a:bodyPr/>
          <a:lstStyle/>
          <a:p>
            <a:fld id="{76C1A9F0-C5BB-42D5-A6D1-362FB96A8341}" type="datetimeFigureOut">
              <a:rPr lang="en-US" smtClean="0"/>
              <a:t>5/7/2019</a:t>
            </a:fld>
            <a:endParaRPr lang="en-US"/>
          </a:p>
        </p:txBody>
      </p:sp>
      <p:sp>
        <p:nvSpPr>
          <p:cNvPr id="6" name="Footer Placeholder 5">
            <a:extLst>
              <a:ext uri="{FF2B5EF4-FFF2-40B4-BE49-F238E27FC236}">
                <a16:creationId xmlns:a16="http://schemas.microsoft.com/office/drawing/2014/main" id="{2D93D654-66FE-479D-9586-ADE15B845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2C058-D8DD-40C6-847A-F72F8D2A5E36}"/>
              </a:ext>
            </a:extLst>
          </p:cNvPr>
          <p:cNvSpPr>
            <a:spLocks noGrp="1"/>
          </p:cNvSpPr>
          <p:nvPr>
            <p:ph type="sldNum" sz="quarter" idx="12"/>
          </p:nvPr>
        </p:nvSpPr>
        <p:spPr/>
        <p:txBody>
          <a:bodyPr/>
          <a:lstStyle/>
          <a:p>
            <a:fld id="{CA23B075-2DDE-4B8D-ABA6-4E4E0259D214}" type="slidenum">
              <a:rPr lang="en-US" smtClean="0"/>
              <a:t>‹#›</a:t>
            </a:fld>
            <a:endParaRPr lang="en-US"/>
          </a:p>
        </p:txBody>
      </p:sp>
    </p:spTree>
    <p:extLst>
      <p:ext uri="{BB962C8B-B14F-4D97-AF65-F5344CB8AC3E}">
        <p14:creationId xmlns:p14="http://schemas.microsoft.com/office/powerpoint/2010/main" val="291568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A88EB7-79A4-4EE8-84D5-D4FA8BA65A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57E6D2-D7DE-45F8-A8C9-A65BFADE2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F7440-8F9C-4249-B393-A250914753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1A9F0-C5BB-42D5-A6D1-362FB96A8341}" type="datetimeFigureOut">
              <a:rPr lang="en-US" smtClean="0"/>
              <a:t>5/7/2019</a:t>
            </a:fld>
            <a:endParaRPr lang="en-US"/>
          </a:p>
        </p:txBody>
      </p:sp>
      <p:sp>
        <p:nvSpPr>
          <p:cNvPr id="5" name="Footer Placeholder 4">
            <a:extLst>
              <a:ext uri="{FF2B5EF4-FFF2-40B4-BE49-F238E27FC236}">
                <a16:creationId xmlns:a16="http://schemas.microsoft.com/office/drawing/2014/main" id="{960ED1FF-3BA9-4571-9872-5490D39ED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9081F2-CE89-43E9-AE3B-6DD7C5E12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3B075-2DDE-4B8D-ABA6-4E4E0259D214}" type="slidenum">
              <a:rPr lang="en-US" smtClean="0"/>
              <a:t>‹#›</a:t>
            </a:fld>
            <a:endParaRPr lang="en-US"/>
          </a:p>
        </p:txBody>
      </p:sp>
    </p:spTree>
    <p:extLst>
      <p:ext uri="{BB962C8B-B14F-4D97-AF65-F5344CB8AC3E}">
        <p14:creationId xmlns:p14="http://schemas.microsoft.com/office/powerpoint/2010/main" val="328092679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24D67-54D9-4CDF-B89B-42B949A2F6D5}"/>
              </a:ext>
            </a:extLst>
          </p:cNvPr>
          <p:cNvSpPr>
            <a:spLocks noGrp="1"/>
          </p:cNvSpPr>
          <p:nvPr>
            <p:ph idx="1"/>
          </p:nvPr>
        </p:nvSpPr>
        <p:spPr>
          <a:xfrm>
            <a:off x="838200" y="783771"/>
            <a:ext cx="10515600" cy="5393192"/>
          </a:xfrm>
        </p:spPr>
        <p:txBody>
          <a:bodyPr>
            <a:normAutofit/>
          </a:bodyPr>
          <a:lstStyle/>
          <a:p>
            <a:pPr marL="0" indent="0" algn="ctr">
              <a:buNone/>
            </a:pPr>
            <a:endParaRPr lang="en-US" sz="3600" b="1" i="1" dirty="0">
              <a:latin typeface="Times New Roman" panose="02020603050405020304" pitchFamily="18" charset="0"/>
              <a:cs typeface="Times New Roman" panose="02020603050405020304" pitchFamily="18" charset="0"/>
            </a:endParaRPr>
          </a:p>
          <a:p>
            <a:pPr marL="0" indent="0" algn="ctr">
              <a:buNone/>
            </a:pPr>
            <a:endParaRPr lang="en-US" sz="3600" b="1" i="1" dirty="0">
              <a:latin typeface="Times New Roman" panose="02020603050405020304" pitchFamily="18" charset="0"/>
              <a:cs typeface="Times New Roman" panose="02020603050405020304" pitchFamily="18" charset="0"/>
            </a:endParaRPr>
          </a:p>
          <a:p>
            <a:pPr marL="0" indent="0" algn="ctr">
              <a:buNone/>
            </a:pPr>
            <a:r>
              <a:rPr lang="en-US" sz="3600" b="1" i="1" dirty="0">
                <a:latin typeface="Times New Roman" panose="02020603050405020304" pitchFamily="18" charset="0"/>
                <a:cs typeface="Times New Roman" panose="02020603050405020304" pitchFamily="18" charset="0"/>
              </a:rPr>
              <a:t>Service Discharge Upgrades</a:t>
            </a:r>
          </a:p>
          <a:p>
            <a:pPr marL="0" indent="0" algn="ctr">
              <a:buNone/>
            </a:pPr>
            <a:r>
              <a:rPr lang="en-US" dirty="0">
                <a:latin typeface="Calibri Light" panose="020F0302020204030204" pitchFamily="34" charset="0"/>
                <a:cs typeface="Times New Roman" panose="02020603050405020304" pitchFamily="18" charset="0"/>
              </a:rPr>
              <a:t>(Discharge Review Board &amp; Board for Correction of Military Records)</a:t>
            </a:r>
          </a:p>
          <a:p>
            <a:pPr marL="0" indent="0" algn="ctr">
              <a:spcBef>
                <a:spcPts val="0"/>
              </a:spcBef>
              <a:buNone/>
            </a:pPr>
            <a:endParaRPr lang="en-US" i="1" dirty="0">
              <a:latin typeface="Calibri Light" panose="020F0302020204030204" pitchFamily="34" charset="0"/>
              <a:cs typeface="Times New Roman" panose="02020603050405020304" pitchFamily="18" charset="0"/>
            </a:endParaRPr>
          </a:p>
          <a:p>
            <a:pPr marL="0" indent="0" algn="ctr">
              <a:spcBef>
                <a:spcPts val="0"/>
              </a:spcBef>
              <a:buNone/>
            </a:pPr>
            <a:r>
              <a:rPr lang="en-US" sz="1800" i="1" dirty="0">
                <a:latin typeface="Calibri Light" panose="020F0302020204030204" pitchFamily="34" charset="0"/>
                <a:cs typeface="Times New Roman" panose="02020603050405020304" pitchFamily="18" charset="0"/>
              </a:rPr>
              <a:t>Provided in Partnership with the BCNR</a:t>
            </a:r>
          </a:p>
          <a:p>
            <a:pPr marL="0" indent="0" algn="ctr">
              <a:spcBef>
                <a:spcPts val="0"/>
              </a:spcBef>
              <a:buNone/>
            </a:pPr>
            <a:endParaRPr lang="en-US" sz="1800" i="1" dirty="0">
              <a:latin typeface="Calibri Light" panose="020F0302020204030204" pitchFamily="34" charset="0"/>
              <a:cs typeface="Times New Roman" panose="02020603050405020304" pitchFamily="18" charset="0"/>
            </a:endParaRPr>
          </a:p>
          <a:p>
            <a:pPr marL="0" indent="0" algn="ctr">
              <a:spcBef>
                <a:spcPts val="0"/>
              </a:spcBef>
              <a:buNone/>
            </a:pPr>
            <a:endParaRPr lang="en-US" sz="1800" dirty="0">
              <a:latin typeface="Calibri Light" panose="020F0302020204030204" pitchFamily="34" charset="0"/>
              <a:cs typeface="Times New Roman" panose="02020603050405020304" pitchFamily="18" charset="0"/>
            </a:endParaRPr>
          </a:p>
          <a:p>
            <a:pPr marL="0" indent="0" algn="ctr">
              <a:spcBef>
                <a:spcPts val="0"/>
              </a:spcBef>
              <a:buNone/>
            </a:pPr>
            <a:r>
              <a:rPr lang="en-US" sz="1800" dirty="0">
                <a:latin typeface="Times New Roman" panose="02020603050405020304" pitchFamily="18" charset="0"/>
                <a:cs typeface="Times New Roman" panose="02020603050405020304" pitchFamily="18" charset="0"/>
              </a:rPr>
              <a:t>Jeremy Wolfsteller, Department Service Officer, American Legion </a:t>
            </a:r>
          </a:p>
        </p:txBody>
      </p:sp>
      <p:pic>
        <p:nvPicPr>
          <p:cNvPr id="5" name="Picture 4">
            <a:extLst>
              <a:ext uri="{FF2B5EF4-FFF2-40B4-BE49-F238E27FC236}">
                <a16:creationId xmlns:a16="http://schemas.microsoft.com/office/drawing/2014/main" id="{263BFFD6-AD7A-48C9-A7CA-F2A1C1375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1037"/>
            <a:ext cx="1261091" cy="1318214"/>
          </a:xfrm>
          <a:prstGeom prst="rect">
            <a:avLst/>
          </a:prstGeom>
        </p:spPr>
      </p:pic>
    </p:spTree>
    <p:extLst>
      <p:ext uri="{BB962C8B-B14F-4D97-AF65-F5344CB8AC3E}">
        <p14:creationId xmlns:p14="http://schemas.microsoft.com/office/powerpoint/2010/main" val="168757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1984130" y="292222"/>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b="1" dirty="0">
                <a:latin typeface="Times New Roman" charset="0"/>
                <a:cs typeface="Times New Roman" charset="0"/>
              </a:rPr>
              <a:t>Applying to the BCMR</a:t>
            </a:r>
          </a:p>
        </p:txBody>
      </p:sp>
      <p:sp>
        <p:nvSpPr>
          <p:cNvPr id="49155" name="Content Placeholder 2"/>
          <p:cNvSpPr>
            <a:spLocks noGrp="1"/>
          </p:cNvSpPr>
          <p:nvPr>
            <p:ph idx="1"/>
          </p:nvPr>
        </p:nvSpPr>
        <p:spPr>
          <a:xfrm>
            <a:off x="2057400" y="1447800"/>
            <a:ext cx="8229600" cy="3962400"/>
          </a:xfrm>
        </p:spPr>
        <p:txBody>
          <a:bodyPr>
            <a:normAutofit fontScale="92500" lnSpcReduction="10000"/>
          </a:bodyPr>
          <a:lstStyle/>
          <a:p>
            <a:pPr>
              <a:buFont typeface="Wingdings" charset="0"/>
              <a:buChar char="Ø"/>
            </a:pPr>
            <a:r>
              <a:rPr lang="en-US" sz="2400" dirty="0">
                <a:latin typeface="Times New Roman" charset="0"/>
                <a:cs typeface="Times New Roman" charset="0"/>
              </a:rPr>
              <a:t>Applicants file form DD-149</a:t>
            </a:r>
          </a:p>
          <a:p>
            <a:pPr marL="688975" lvl="1">
              <a:buFont typeface="Wingdings" charset="0"/>
              <a:buChar char="§"/>
            </a:pPr>
            <a:r>
              <a:rPr lang="en-US" sz="1800" dirty="0">
                <a:latin typeface="Times New Roman" charset="0"/>
                <a:cs typeface="Times New Roman" charset="0"/>
              </a:rPr>
              <a:t>Articulate the (a) error, and/or (b) injustice that is alleged to have occurred</a:t>
            </a:r>
          </a:p>
          <a:p>
            <a:pPr marL="688975" lvl="1">
              <a:buFont typeface="Wingdings" charset="0"/>
              <a:buChar char="§"/>
            </a:pPr>
            <a:r>
              <a:rPr lang="en-US" sz="1800" dirty="0">
                <a:latin typeface="Times New Roman" charset="0"/>
                <a:cs typeface="Times New Roman" charset="0"/>
              </a:rPr>
              <a:t>Does not require an attorney</a:t>
            </a:r>
          </a:p>
          <a:p>
            <a:pPr>
              <a:buFont typeface="Wingdings" charset="0"/>
              <a:buChar char="Ø"/>
            </a:pPr>
            <a:r>
              <a:rPr lang="en-US" sz="2400" dirty="0">
                <a:latin typeface="Times New Roman" charset="0"/>
                <a:cs typeface="Times New Roman" charset="0"/>
              </a:rPr>
              <a:t>Best Practices</a:t>
            </a:r>
          </a:p>
          <a:p>
            <a:pPr marL="688975" lvl="1">
              <a:buFont typeface="Wingdings" charset="0"/>
              <a:buChar char="§"/>
            </a:pPr>
            <a:r>
              <a:rPr lang="en-US" sz="1800" dirty="0">
                <a:latin typeface="Times New Roman" charset="0"/>
                <a:cs typeface="Times New Roman" charset="0"/>
              </a:rPr>
              <a:t>Complete the DD 149 in its entirety</a:t>
            </a:r>
          </a:p>
          <a:p>
            <a:pPr marL="688975" lvl="1">
              <a:buFont typeface="Wingdings" charset="0"/>
              <a:buChar char="§"/>
            </a:pPr>
            <a:r>
              <a:rPr lang="en-US" sz="1800" dirty="0">
                <a:latin typeface="Times New Roman" charset="0"/>
                <a:cs typeface="Times New Roman" charset="0"/>
              </a:rPr>
              <a:t>Provide evidence to support the error and/or injustice, or explain why it is not available.  BCMRs will request some service records (pre-1996, not available electronically)</a:t>
            </a:r>
          </a:p>
          <a:p>
            <a:pPr marL="688975" lvl="1">
              <a:buFont typeface="Wingdings" charset="0"/>
              <a:buChar char="§"/>
            </a:pPr>
            <a:r>
              <a:rPr lang="en-US" sz="1800" dirty="0">
                <a:latin typeface="Times New Roman" charset="0"/>
                <a:cs typeface="Times New Roman" charset="0"/>
              </a:rPr>
              <a:t>Explain why it is in the interest of justice to waive the statute of limitations, if applicable</a:t>
            </a:r>
          </a:p>
          <a:p>
            <a:pPr marL="688975" lvl="1">
              <a:buFont typeface="Wingdings" charset="0"/>
              <a:buChar char="§"/>
            </a:pPr>
            <a:r>
              <a:rPr lang="en-US" sz="1800" dirty="0">
                <a:latin typeface="Times New Roman" charset="0"/>
                <a:cs typeface="Times New Roman" charset="0"/>
              </a:rPr>
              <a:t>If a personal appearance is requested, articulate why granting it will be helpful to the Board</a:t>
            </a:r>
          </a:p>
          <a:p>
            <a:pPr marL="688975" lvl="1">
              <a:buFont typeface="Wingdings" charset="0"/>
              <a:buChar char="§"/>
            </a:pPr>
            <a:r>
              <a:rPr lang="en-US" sz="1800" dirty="0">
                <a:latin typeface="Times New Roman" charset="0"/>
                <a:cs typeface="Times New Roman" charset="0"/>
              </a:rPr>
              <a:t>Plain English and brevity.  Not all reviewers are lawyers.</a:t>
            </a:r>
          </a:p>
          <a:p>
            <a:pPr marL="688975" lvl="1">
              <a:buFont typeface="Wingdings" charset="0"/>
              <a:buChar char="§"/>
            </a:pPr>
            <a:r>
              <a:rPr lang="en-US" sz="1800" dirty="0">
                <a:latin typeface="Times New Roman" charset="0"/>
                <a:cs typeface="Times New Roman" charset="0"/>
              </a:rPr>
              <a:t>Keep copies of the application and all supporting documents </a:t>
            </a:r>
          </a:p>
        </p:txBody>
      </p:sp>
      <p:sp>
        <p:nvSpPr>
          <p:cNvPr id="2" name="Slide Number Placeholder 1"/>
          <p:cNvSpPr>
            <a:spLocks noGrp="1"/>
          </p:cNvSpPr>
          <p:nvPr>
            <p:ph type="sldNum" sz="quarter" idx="12"/>
          </p:nvPr>
        </p:nvSpPr>
        <p:spPr/>
        <p:txBody>
          <a:bodyPr/>
          <a:lstStyle/>
          <a:p>
            <a:pPr>
              <a:defRPr/>
            </a:pPr>
            <a:fld id="{F7781BFC-AD6E-433C-8643-5B6C301145D8}" type="slidenum">
              <a:rPr lang="en-US" smtClean="0"/>
              <a:pPr>
                <a:defRPr/>
              </a:pPr>
              <a:t>10</a:t>
            </a:fld>
            <a:endParaRPr lang="en-US" dirty="0"/>
          </a:p>
        </p:txBody>
      </p:sp>
      <p:sp>
        <p:nvSpPr>
          <p:cNvPr id="49156" name="AutoShape 6" descr="Image result for law and order"/>
          <p:cNvSpPr>
            <a:spLocks noChangeAspect="1" noChangeArrowheads="1"/>
          </p:cNvSpPr>
          <p:nvPr/>
        </p:nvSpPr>
        <p:spPr bwMode="auto">
          <a:xfrm>
            <a:off x="15240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821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001715" y="283431"/>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b="1" dirty="0">
                <a:latin typeface="Times New Roman" charset="0"/>
                <a:cs typeface="Times New Roman" charset="0"/>
              </a:rPr>
              <a:t>BCMR Review</a:t>
            </a:r>
          </a:p>
        </p:txBody>
      </p:sp>
      <p:sp>
        <p:nvSpPr>
          <p:cNvPr id="49155" name="Content Placeholder 2"/>
          <p:cNvSpPr>
            <a:spLocks noGrp="1"/>
          </p:cNvSpPr>
          <p:nvPr>
            <p:ph idx="1"/>
          </p:nvPr>
        </p:nvSpPr>
        <p:spPr>
          <a:xfrm>
            <a:off x="2057400" y="1447800"/>
            <a:ext cx="8229600" cy="3962400"/>
          </a:xfrm>
        </p:spPr>
        <p:txBody>
          <a:bodyPr>
            <a:normAutofit fontScale="92500" lnSpcReduction="20000"/>
          </a:bodyPr>
          <a:lstStyle/>
          <a:p>
            <a:pPr marL="342900" indent="-342900">
              <a:buFont typeface="Wingdings" panose="05000000000000000000" pitchFamily="2" charset="2"/>
              <a:buChar char="Ø"/>
            </a:pPr>
            <a:r>
              <a:rPr lang="en-US" dirty="0">
                <a:cs typeface="Arial" pitchFamily="34" charset="0"/>
              </a:rPr>
              <a:t>Staff analyzes the application</a:t>
            </a:r>
          </a:p>
          <a:p>
            <a:pPr lvl="1" indent="-342900">
              <a:buFont typeface="Wingdings" panose="05000000000000000000" pitchFamily="2" charset="2"/>
              <a:buChar char="§"/>
            </a:pPr>
            <a:r>
              <a:rPr lang="en-US" dirty="0">
                <a:cs typeface="Arial" pitchFamily="34" charset="0"/>
              </a:rPr>
              <a:t>Assembles facts from military records, advisory opinions, applicant’s supporting evidence, regulations and laws</a:t>
            </a:r>
          </a:p>
          <a:p>
            <a:pPr lvl="1" indent="-342900">
              <a:buFont typeface="Wingdings" panose="05000000000000000000" pitchFamily="2" charset="2"/>
              <a:buChar char="§"/>
              <a:tabLst>
                <a:tab pos="1200150" algn="l"/>
              </a:tabLst>
            </a:pPr>
            <a:r>
              <a:rPr lang="en-US" dirty="0">
                <a:cs typeface="Arial" pitchFamily="34" charset="0"/>
              </a:rPr>
              <a:t>Some cases are administratively closed if there are no records, application is not appropriate for Board review, or issue can be corrected administratively</a:t>
            </a:r>
          </a:p>
          <a:p>
            <a:pPr marL="342900" lvl="1" indent="-342900">
              <a:spcAft>
                <a:spcPts val="600"/>
              </a:spcAft>
              <a:buFont typeface="Wingdings" panose="05000000000000000000" pitchFamily="2" charset="2"/>
              <a:buChar char="Ø"/>
            </a:pPr>
            <a:r>
              <a:rPr lang="en-US" b="1" dirty="0">
                <a:cs typeface="Arial" pitchFamily="34" charset="0"/>
              </a:rPr>
              <a:t>Staff analysis and application materials are submitted to a Board for consideration and vote</a:t>
            </a:r>
          </a:p>
          <a:p>
            <a:pPr lvl="1" indent="-342900">
              <a:buFont typeface="Wingdings" panose="05000000000000000000" pitchFamily="2" charset="2"/>
              <a:buChar char="§"/>
            </a:pPr>
            <a:r>
              <a:rPr lang="en-US" dirty="0">
                <a:cs typeface="Arial" pitchFamily="34" charset="0"/>
              </a:rPr>
              <a:t>Presumption of administrative regularity</a:t>
            </a:r>
          </a:p>
          <a:p>
            <a:pPr lvl="1" indent="-342900">
              <a:buFont typeface="Wingdings" panose="05000000000000000000" pitchFamily="2" charset="2"/>
              <a:buChar char="§"/>
            </a:pPr>
            <a:r>
              <a:rPr lang="en-US" dirty="0">
                <a:cs typeface="Arial" pitchFamily="34" charset="0"/>
              </a:rPr>
              <a:t>Boards are not investigative bodies</a:t>
            </a:r>
          </a:p>
          <a:p>
            <a:pPr lvl="1" indent="-342900">
              <a:buFont typeface="Wingdings" panose="05000000000000000000" pitchFamily="2" charset="2"/>
              <a:buChar char="§"/>
            </a:pPr>
            <a:r>
              <a:rPr lang="en-US" dirty="0">
                <a:cs typeface="Arial" pitchFamily="34" charset="0"/>
              </a:rPr>
              <a:t>OSD guidance, applicable statutory and regulatory guidance</a:t>
            </a:r>
          </a:p>
          <a:p>
            <a:pPr marL="342900" lvl="1" indent="-342900">
              <a:buFont typeface="Wingdings" panose="05000000000000000000" pitchFamily="2" charset="2"/>
              <a:buChar char="Ø"/>
            </a:pPr>
            <a:r>
              <a:rPr lang="en-US" b="1" dirty="0">
                <a:cs typeface="Arial" pitchFamily="34" charset="0"/>
              </a:rPr>
              <a:t>Board decision is transmitted to the applicant and, if applicable, to appropriate staff office for implementation </a:t>
            </a:r>
          </a:p>
        </p:txBody>
      </p:sp>
      <p:sp>
        <p:nvSpPr>
          <p:cNvPr id="2" name="Slide Number Placeholder 1"/>
          <p:cNvSpPr>
            <a:spLocks noGrp="1"/>
          </p:cNvSpPr>
          <p:nvPr>
            <p:ph type="sldNum" sz="quarter" idx="12"/>
          </p:nvPr>
        </p:nvSpPr>
        <p:spPr/>
        <p:txBody>
          <a:bodyPr/>
          <a:lstStyle/>
          <a:p>
            <a:pPr>
              <a:defRPr/>
            </a:pPr>
            <a:fld id="{F7781BFC-AD6E-433C-8643-5B6C301145D8}" type="slidenum">
              <a:rPr lang="en-US" smtClean="0"/>
              <a:pPr>
                <a:defRPr/>
              </a:pPr>
              <a:t>11</a:t>
            </a:fld>
            <a:endParaRPr lang="en-US" dirty="0"/>
          </a:p>
        </p:txBody>
      </p:sp>
      <p:sp>
        <p:nvSpPr>
          <p:cNvPr id="49156" name="AutoShape 6" descr="Image result for law and order"/>
          <p:cNvSpPr>
            <a:spLocks noChangeAspect="1" noChangeArrowheads="1"/>
          </p:cNvSpPr>
          <p:nvPr/>
        </p:nvSpPr>
        <p:spPr bwMode="auto">
          <a:xfrm>
            <a:off x="15240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8731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BCMR Evidence</a:t>
            </a:r>
          </a:p>
        </p:txBody>
      </p:sp>
      <p:sp>
        <p:nvSpPr>
          <p:cNvPr id="3" name="Content Placeholder 2"/>
          <p:cNvSpPr>
            <a:spLocks noGrp="1"/>
          </p:cNvSpPr>
          <p:nvPr>
            <p:ph idx="1"/>
          </p:nvPr>
        </p:nvSpPr>
        <p:spPr>
          <a:xfrm>
            <a:off x="1898916" y="1394160"/>
            <a:ext cx="8430613" cy="4324350"/>
          </a:xfrm>
        </p:spPr>
        <p:txBody>
          <a:bodyPr>
            <a:normAutofit fontScale="92500" lnSpcReduction="20000"/>
          </a:bodyPr>
          <a:lstStyle/>
          <a:p>
            <a:pPr marL="342900" indent="-342900">
              <a:buFont typeface="Wingdings" charset="0"/>
              <a:buChar char="Ø"/>
            </a:pPr>
            <a:r>
              <a:rPr lang="en-US" dirty="0">
                <a:solidFill>
                  <a:srgbClr val="000000"/>
                </a:solidFill>
                <a:latin typeface="Times New Roman" charset="0"/>
              </a:rPr>
              <a:t>Articulate the Request, Articulate the Basis for the Request</a:t>
            </a:r>
          </a:p>
          <a:p>
            <a:pPr marL="342900" indent="-342900">
              <a:buFont typeface="Wingdings" charset="0"/>
              <a:buChar char="Ø"/>
            </a:pPr>
            <a:r>
              <a:rPr lang="en-US" dirty="0">
                <a:solidFill>
                  <a:srgbClr val="000000"/>
                </a:solidFill>
                <a:latin typeface="Times New Roman" charset="0"/>
              </a:rPr>
              <a:t>BCMR is not an investigatory body</a:t>
            </a:r>
          </a:p>
          <a:p>
            <a:pPr lvl="1">
              <a:buFont typeface="Wingdings" charset="0"/>
              <a:buChar char="§"/>
            </a:pPr>
            <a:r>
              <a:rPr lang="en-US" sz="2000" dirty="0">
                <a:solidFill>
                  <a:srgbClr val="000000"/>
                </a:solidFill>
                <a:latin typeface="Times New Roman" charset="0"/>
              </a:rPr>
              <a:t>Burden on applicant to provide sufficient evidence to show it is “more likely than not” there was a material error or injustice</a:t>
            </a:r>
          </a:p>
          <a:p>
            <a:pPr lvl="1">
              <a:buFont typeface="Wingdings" charset="0"/>
              <a:buChar char="§"/>
            </a:pPr>
            <a:r>
              <a:rPr lang="en-US" sz="2000" dirty="0">
                <a:solidFill>
                  <a:srgbClr val="000000"/>
                </a:solidFill>
                <a:latin typeface="Times New Roman" charset="0"/>
              </a:rPr>
              <a:t>Presumption of Regularity:  Absent contrary evidence,  Board presumes officials acted in accordance with governing law/policy and in good faith</a:t>
            </a:r>
            <a:endParaRPr lang="en-US" dirty="0"/>
          </a:p>
          <a:p>
            <a:pPr>
              <a:buFont typeface="Wingdings" panose="05000000000000000000" pitchFamily="2" charset="2"/>
              <a:buChar char="Ø"/>
            </a:pPr>
            <a:r>
              <a:rPr lang="en-US" dirty="0"/>
              <a:t>Presumption of Regularity </a:t>
            </a:r>
            <a:r>
              <a:rPr lang="en-US" sz="2400" dirty="0">
                <a:latin typeface="Times New Roman" charset="0"/>
                <a:cs typeface="Times New Roman" charset="0"/>
              </a:rPr>
              <a:t>– Administrative Law </a:t>
            </a:r>
            <a:r>
              <a:rPr lang="en-US" dirty="0"/>
              <a:t>– </a:t>
            </a:r>
            <a:r>
              <a:rPr lang="en-US" b="0" dirty="0"/>
              <a:t>absent contrary evidence,  it is  presumed that government officials acted in accordance with governing law/policy and in good faith based on available information </a:t>
            </a:r>
          </a:p>
          <a:p>
            <a:pPr>
              <a:buFont typeface="Wingdings" panose="05000000000000000000" pitchFamily="2" charset="2"/>
              <a:buChar char="Ø"/>
            </a:pPr>
            <a:r>
              <a:rPr lang="en-US" dirty="0"/>
              <a:t>Applicant must provide sufficient evidence to show it is more likely than not there was material error or injustice</a:t>
            </a:r>
            <a:endParaRPr lang="en-US" b="0" dirty="0"/>
          </a:p>
          <a:p>
            <a:pPr lvl="1">
              <a:buFont typeface="Wingdings" panose="05000000000000000000" pitchFamily="2" charset="2"/>
              <a:buChar char="§"/>
            </a:pPr>
            <a:r>
              <a:rPr lang="en-US" dirty="0"/>
              <a:t>Provide evidence supporting the request and the basis for the request</a:t>
            </a:r>
          </a:p>
        </p:txBody>
      </p:sp>
      <p:sp>
        <p:nvSpPr>
          <p:cNvPr id="6" name="Slide Number Placeholder 5"/>
          <p:cNvSpPr>
            <a:spLocks noGrp="1"/>
          </p:cNvSpPr>
          <p:nvPr>
            <p:ph type="sldNum" sz="quarter" idx="12"/>
          </p:nvPr>
        </p:nvSpPr>
        <p:spPr/>
        <p:txBody>
          <a:bodyPr/>
          <a:lstStyle/>
          <a:p>
            <a:pPr>
              <a:defRPr/>
            </a:pPr>
            <a:fld id="{F7781BFC-AD6E-433C-8643-5B6C301145D8}" type="slidenum">
              <a:rPr lang="en-US" smtClean="0"/>
              <a:pPr>
                <a:defRPr/>
              </a:pPr>
              <a:t>12</a:t>
            </a:fld>
            <a:endParaRPr lang="en-US" dirty="0"/>
          </a:p>
        </p:txBody>
      </p:sp>
    </p:spTree>
    <p:extLst>
      <p:ext uri="{BB962C8B-B14F-4D97-AF65-F5344CB8AC3E}">
        <p14:creationId xmlns:p14="http://schemas.microsoft.com/office/powerpoint/2010/main" val="359116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57400" y="100445"/>
            <a:ext cx="8229600" cy="1143000"/>
          </a:xfrm>
          <a:extLst/>
        </p:spPr>
        <p:txBody>
          <a:bodyPr anchor="t"/>
          <a:lstStyle/>
          <a:p>
            <a:pPr>
              <a:defRPr/>
            </a:pPr>
            <a:r>
              <a:rPr lang="en-US" altLang="en-US" sz="3600" dirty="0">
                <a:solidFill>
                  <a:srgbClr val="000000"/>
                </a:solidFill>
              </a:rPr>
              <a:t>PTSD, TBI,MST, SA,SH</a:t>
            </a:r>
          </a:p>
        </p:txBody>
      </p:sp>
      <p:sp>
        <p:nvSpPr>
          <p:cNvPr id="41987" name="Content Placeholder 2"/>
          <p:cNvSpPr>
            <a:spLocks noGrp="1"/>
          </p:cNvSpPr>
          <p:nvPr>
            <p:ph idx="1"/>
          </p:nvPr>
        </p:nvSpPr>
        <p:spPr>
          <a:xfrm>
            <a:off x="1954824" y="1374531"/>
            <a:ext cx="8229600" cy="4525963"/>
          </a:xfrm>
        </p:spPr>
        <p:txBody>
          <a:bodyPr>
            <a:normAutofit lnSpcReduction="10000"/>
          </a:bodyPr>
          <a:lstStyle/>
          <a:p>
            <a:pPr marL="342900" indent="-342900">
              <a:buClr>
                <a:srgbClr val="000066"/>
              </a:buClr>
              <a:buFont typeface="Wingdings" charset="0"/>
              <a:buChar char="Ø"/>
            </a:pPr>
            <a:r>
              <a:rPr lang="en-US" sz="1800" dirty="0">
                <a:solidFill>
                  <a:srgbClr val="000000"/>
                </a:solidFill>
                <a:latin typeface="Times New Roman" charset="0"/>
              </a:rPr>
              <a:t>Secretary of Defense (SECDEF) policy memos of 3 Sep 14 and 26 Feb 16</a:t>
            </a:r>
          </a:p>
          <a:p>
            <a:pPr marL="342900" indent="-342900">
              <a:buClr>
                <a:srgbClr val="000066"/>
              </a:buClr>
              <a:buFont typeface="Wingdings" charset="0"/>
              <a:buChar char="Ø"/>
            </a:pPr>
            <a:r>
              <a:rPr lang="en-US" sz="1800" dirty="0">
                <a:solidFill>
                  <a:srgbClr val="000000"/>
                </a:solidFill>
                <a:latin typeface="Times New Roman" charset="0"/>
              </a:rPr>
              <a:t>In the past (e.g. Vietnam), PTSD and TBI were not recognized, so veterans’ records often lack information to determine whether PTSD / TBI contributed to / mitigated their discharge.   Similarly, absent supporting information, MST/SA were not recognized as mitigating factors. </a:t>
            </a:r>
          </a:p>
          <a:p>
            <a:pPr marL="342900" indent="-342900">
              <a:buClr>
                <a:srgbClr val="000066"/>
              </a:buClr>
              <a:buFont typeface="Wingdings" charset="0"/>
              <a:buChar char="Ø"/>
            </a:pPr>
            <a:r>
              <a:rPr lang="en-US" sz="1800" dirty="0">
                <a:solidFill>
                  <a:srgbClr val="000000"/>
                </a:solidFill>
                <a:latin typeface="Times New Roman" charset="0"/>
              </a:rPr>
              <a:t>Policy applies to requests to change </a:t>
            </a:r>
            <a:r>
              <a:rPr lang="en-US" sz="1800" u="sng" dirty="0">
                <a:solidFill>
                  <a:srgbClr val="000000"/>
                </a:solidFill>
                <a:latin typeface="Times New Roman" charset="0"/>
              </a:rPr>
              <a:t>characterization of service</a:t>
            </a:r>
            <a:r>
              <a:rPr lang="en-US" sz="1800" dirty="0">
                <a:solidFill>
                  <a:srgbClr val="000000"/>
                </a:solidFill>
                <a:latin typeface="Times New Roman" charset="0"/>
              </a:rPr>
              <a:t>, but BCMR nonetheless gives </a:t>
            </a:r>
            <a:r>
              <a:rPr lang="en-US" sz="1800" b="1" dirty="0">
                <a:solidFill>
                  <a:srgbClr val="000000"/>
                </a:solidFill>
                <a:latin typeface="Times New Roman" charset="0"/>
              </a:rPr>
              <a:t>liberal consideration </a:t>
            </a:r>
            <a:r>
              <a:rPr lang="en-US" sz="1800" dirty="0">
                <a:solidFill>
                  <a:srgbClr val="000000"/>
                </a:solidFill>
                <a:latin typeface="Times New Roman" charset="0"/>
              </a:rPr>
              <a:t>to PTSD, TBI, MST, etc. in other requests, too.</a:t>
            </a:r>
          </a:p>
          <a:p>
            <a:pPr marL="342900" indent="-342900">
              <a:buClr>
                <a:srgbClr val="000066"/>
              </a:buClr>
              <a:buFont typeface="Wingdings" charset="0"/>
              <a:buChar char="Ø"/>
            </a:pPr>
            <a:r>
              <a:rPr lang="en-US" sz="1800" dirty="0">
                <a:solidFill>
                  <a:srgbClr val="000000"/>
                </a:solidFill>
                <a:latin typeface="Times New Roman" charset="0"/>
              </a:rPr>
              <a:t>Give “</a:t>
            </a:r>
            <a:r>
              <a:rPr lang="en-US" altLang="ja-JP" sz="1800" dirty="0">
                <a:solidFill>
                  <a:srgbClr val="000000"/>
                </a:solidFill>
                <a:latin typeface="Times New Roman" charset="0"/>
              </a:rPr>
              <a:t>liberal consideration</a:t>
            </a:r>
            <a:r>
              <a:rPr lang="en-US" sz="1800" dirty="0">
                <a:solidFill>
                  <a:srgbClr val="000000"/>
                </a:solidFill>
                <a:latin typeface="Times New Roman" charset="0"/>
              </a:rPr>
              <a:t>”</a:t>
            </a:r>
            <a:r>
              <a:rPr lang="en-US" altLang="ja-JP" sz="1800" dirty="0">
                <a:solidFill>
                  <a:srgbClr val="000000"/>
                </a:solidFill>
                <a:latin typeface="Times New Roman" charset="0"/>
              </a:rPr>
              <a:t> to symptoms or diagnoses indicating PTSD existed at time of discharge.  Give </a:t>
            </a:r>
            <a:r>
              <a:rPr lang="en-US" sz="1800" dirty="0">
                <a:solidFill>
                  <a:srgbClr val="000000"/>
                </a:solidFill>
                <a:latin typeface="Times New Roman" charset="0"/>
              </a:rPr>
              <a:t>“</a:t>
            </a:r>
            <a:r>
              <a:rPr lang="en-US" altLang="ja-JP" sz="1800" dirty="0">
                <a:solidFill>
                  <a:srgbClr val="000000"/>
                </a:solidFill>
                <a:latin typeface="Times New Roman" charset="0"/>
              </a:rPr>
              <a:t>special consideration</a:t>
            </a:r>
            <a:r>
              <a:rPr lang="en-US" sz="1800" dirty="0">
                <a:solidFill>
                  <a:srgbClr val="000000"/>
                </a:solidFill>
                <a:latin typeface="Times New Roman" charset="0"/>
              </a:rPr>
              <a:t>”</a:t>
            </a:r>
            <a:r>
              <a:rPr lang="en-US" altLang="ja-JP" sz="1800" dirty="0">
                <a:solidFill>
                  <a:srgbClr val="000000"/>
                </a:solidFill>
                <a:latin typeface="Times New Roman" charset="0"/>
              </a:rPr>
              <a:t> to VA, military, and civilian determinations documenting PTSD.</a:t>
            </a:r>
          </a:p>
          <a:p>
            <a:pPr marL="342900" indent="-342900">
              <a:buClr>
                <a:srgbClr val="000066"/>
              </a:buClr>
              <a:buFont typeface="Wingdings" charset="0"/>
              <a:buChar char="Ø"/>
            </a:pPr>
            <a:r>
              <a:rPr lang="en-US" sz="1800" dirty="0">
                <a:solidFill>
                  <a:srgbClr val="000000"/>
                </a:solidFill>
                <a:latin typeface="Times New Roman" charset="0"/>
              </a:rPr>
              <a:t>Board analysis, application of liberal consideration</a:t>
            </a:r>
          </a:p>
          <a:p>
            <a:pPr marL="636588" lvl="1">
              <a:buClr>
                <a:srgbClr val="000066"/>
              </a:buClr>
              <a:buFont typeface="Wingdings" charset="0"/>
              <a:buChar char="§"/>
            </a:pPr>
            <a:r>
              <a:rPr lang="en-US" sz="1800" dirty="0">
                <a:solidFill>
                  <a:srgbClr val="000000"/>
                </a:solidFill>
                <a:latin typeface="Times New Roman" charset="0"/>
              </a:rPr>
              <a:t>Did PTSD exist at time of discharge?  Medical diagnosis.</a:t>
            </a:r>
          </a:p>
          <a:p>
            <a:pPr marL="636588" lvl="1">
              <a:buClr>
                <a:srgbClr val="000066"/>
              </a:buClr>
              <a:buFont typeface="Wingdings" charset="0"/>
              <a:buChar char="§"/>
            </a:pPr>
            <a:r>
              <a:rPr lang="en-US" sz="1800" dirty="0">
                <a:solidFill>
                  <a:srgbClr val="000000"/>
                </a:solidFill>
                <a:latin typeface="Times New Roman" charset="0"/>
              </a:rPr>
              <a:t>If so, is it a mitigating factor in the circumstances leading to discharge?</a:t>
            </a:r>
          </a:p>
          <a:p>
            <a:pPr marL="342900" indent="-342900">
              <a:buClr>
                <a:srgbClr val="000066"/>
              </a:buClr>
              <a:buFont typeface="Wingdings" charset="0"/>
              <a:buChar char="Ø"/>
            </a:pPr>
            <a:r>
              <a:rPr lang="en-US" sz="1800" dirty="0">
                <a:solidFill>
                  <a:srgbClr val="000000"/>
                </a:solidFill>
                <a:latin typeface="Times New Roman" charset="0"/>
              </a:rPr>
              <a:t>Carefully weigh evidence of PTSD against seriousness of any misconduct</a:t>
            </a:r>
          </a:p>
          <a:p>
            <a:pPr marL="342900" indent="-342900">
              <a:buClr>
                <a:srgbClr val="000066"/>
              </a:buClr>
              <a:buFont typeface="Wingdings" charset="0"/>
              <a:buChar char="Ø"/>
            </a:pPr>
            <a:r>
              <a:rPr lang="en-US" sz="1800" dirty="0">
                <a:solidFill>
                  <a:srgbClr val="000000"/>
                </a:solidFill>
                <a:latin typeface="Times New Roman" charset="0"/>
              </a:rPr>
              <a:t>“PTSD is not likely a cause of premeditated misconduct.”</a:t>
            </a:r>
          </a:p>
          <a:p>
            <a:pPr>
              <a:buClr>
                <a:srgbClr val="000066"/>
              </a:buClr>
              <a:buFont typeface="Wingdings" charset="0"/>
              <a:buChar char="Ø"/>
            </a:pPr>
            <a:endParaRPr lang="en-US" dirty="0">
              <a:solidFill>
                <a:srgbClr val="000000"/>
              </a:solidFill>
              <a:latin typeface="Times New Roman" charset="0"/>
            </a:endParaRPr>
          </a:p>
        </p:txBody>
      </p:sp>
      <p:sp>
        <p:nvSpPr>
          <p:cNvPr id="2" name="Slide Number Placeholder 1"/>
          <p:cNvSpPr>
            <a:spLocks noGrp="1"/>
          </p:cNvSpPr>
          <p:nvPr>
            <p:ph type="sldNum" sz="quarter" idx="12"/>
          </p:nvPr>
        </p:nvSpPr>
        <p:spPr/>
        <p:txBody>
          <a:bodyPr/>
          <a:lstStyle/>
          <a:p>
            <a:fld id="{FFF23EE6-AB32-3E4E-868F-5C3E1B9520E4}" type="slidenum">
              <a:rPr lang="en-US" sz="1000" b="1"/>
              <a:pPr/>
              <a:t>13</a:t>
            </a:fld>
            <a:endParaRPr lang="en-US" b="1" dirty="0"/>
          </a:p>
        </p:txBody>
      </p:sp>
    </p:spTree>
    <p:extLst>
      <p:ext uri="{BB962C8B-B14F-4D97-AF65-F5344CB8AC3E}">
        <p14:creationId xmlns:p14="http://schemas.microsoft.com/office/powerpoint/2010/main" val="301913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EB164D0-5E5C-4432-88DF-3DA1E35BCFE5}"/>
              </a:ext>
            </a:extLst>
          </p:cNvPr>
          <p:cNvGraphicFramePr>
            <a:graphicFrameLocks noChangeAspect="1"/>
          </p:cNvGraphicFramePr>
          <p:nvPr>
            <p:extLst>
              <p:ext uri="{D42A27DB-BD31-4B8C-83A1-F6EECF244321}">
                <p14:modId xmlns:p14="http://schemas.microsoft.com/office/powerpoint/2010/main" val="1437474826"/>
              </p:ext>
            </p:extLst>
          </p:nvPr>
        </p:nvGraphicFramePr>
        <p:xfrm>
          <a:off x="2456329" y="297311"/>
          <a:ext cx="6762975" cy="6369929"/>
        </p:xfrm>
        <a:graphic>
          <a:graphicData uri="http://schemas.openxmlformats.org/presentationml/2006/ole">
            <mc:AlternateContent xmlns:mc="http://schemas.openxmlformats.org/markup-compatibility/2006">
              <mc:Choice xmlns:v="urn:schemas-microsoft-com:vml" Requires="v">
                <p:oleObj spid="_x0000_s4108" name="Acrobat Document" r:id="rId3" imgW="5829261" imgH="7543646" progId="AcroExch.Document.DC">
                  <p:embed/>
                </p:oleObj>
              </mc:Choice>
              <mc:Fallback>
                <p:oleObj name="Acrobat Document" r:id="rId3" imgW="5829261" imgH="7543646" progId="AcroExch.Document.DC">
                  <p:embed/>
                  <p:pic>
                    <p:nvPicPr>
                      <p:cNvPr id="0" name=""/>
                      <p:cNvPicPr/>
                      <p:nvPr/>
                    </p:nvPicPr>
                    <p:blipFill>
                      <a:blip r:embed="rId4"/>
                      <a:stretch>
                        <a:fillRect/>
                      </a:stretch>
                    </p:blipFill>
                    <p:spPr>
                      <a:xfrm>
                        <a:off x="2456329" y="297311"/>
                        <a:ext cx="6762975" cy="6369929"/>
                      </a:xfrm>
                      <a:prstGeom prst="rect">
                        <a:avLst/>
                      </a:prstGeom>
                    </p:spPr>
                  </p:pic>
                </p:oleObj>
              </mc:Fallback>
            </mc:AlternateContent>
          </a:graphicData>
        </a:graphic>
      </p:graphicFrame>
    </p:spTree>
    <p:extLst>
      <p:ext uri="{BB962C8B-B14F-4D97-AF65-F5344CB8AC3E}">
        <p14:creationId xmlns:p14="http://schemas.microsoft.com/office/powerpoint/2010/main" val="304979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43B50C3-5C5E-4143-9EB8-4DEDA7014E29}"/>
              </a:ext>
            </a:extLst>
          </p:cNvPr>
          <p:cNvGraphicFramePr>
            <a:graphicFrameLocks noChangeAspect="1"/>
          </p:cNvGraphicFramePr>
          <p:nvPr>
            <p:extLst>
              <p:ext uri="{D42A27DB-BD31-4B8C-83A1-F6EECF244321}">
                <p14:modId xmlns:p14="http://schemas.microsoft.com/office/powerpoint/2010/main" val="3835084139"/>
              </p:ext>
            </p:extLst>
          </p:nvPr>
        </p:nvGraphicFramePr>
        <p:xfrm>
          <a:off x="2528046" y="261999"/>
          <a:ext cx="6949441" cy="6277107"/>
        </p:xfrm>
        <a:graphic>
          <a:graphicData uri="http://schemas.openxmlformats.org/presentationml/2006/ole">
            <mc:AlternateContent xmlns:mc="http://schemas.openxmlformats.org/markup-compatibility/2006">
              <mc:Choice xmlns:v="urn:schemas-microsoft-com:vml" Requires="v">
                <p:oleObj spid="_x0000_s1036" name="Acrobat Document" r:id="rId3" imgW="5829261" imgH="7543646" progId="AcroExch.Document.DC">
                  <p:embed/>
                </p:oleObj>
              </mc:Choice>
              <mc:Fallback>
                <p:oleObj name="Acrobat Document" r:id="rId3" imgW="5829261" imgH="7543646" progId="AcroExch.Document.DC">
                  <p:embed/>
                  <p:pic>
                    <p:nvPicPr>
                      <p:cNvPr id="0" name=""/>
                      <p:cNvPicPr/>
                      <p:nvPr/>
                    </p:nvPicPr>
                    <p:blipFill>
                      <a:blip r:embed="rId4"/>
                      <a:stretch>
                        <a:fillRect/>
                      </a:stretch>
                    </p:blipFill>
                    <p:spPr>
                      <a:xfrm>
                        <a:off x="2528046" y="261999"/>
                        <a:ext cx="6949441" cy="6277107"/>
                      </a:xfrm>
                      <a:prstGeom prst="rect">
                        <a:avLst/>
                      </a:prstGeom>
                    </p:spPr>
                  </p:pic>
                </p:oleObj>
              </mc:Fallback>
            </mc:AlternateContent>
          </a:graphicData>
        </a:graphic>
      </p:graphicFrame>
    </p:spTree>
    <p:extLst>
      <p:ext uri="{BB962C8B-B14F-4D97-AF65-F5344CB8AC3E}">
        <p14:creationId xmlns:p14="http://schemas.microsoft.com/office/powerpoint/2010/main" val="64889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4EFD45C-33B6-4E09-A275-6408711FF938}"/>
              </a:ext>
            </a:extLst>
          </p:cNvPr>
          <p:cNvGraphicFramePr>
            <a:graphicFrameLocks noChangeAspect="1"/>
          </p:cNvGraphicFramePr>
          <p:nvPr>
            <p:extLst>
              <p:ext uri="{D42A27DB-BD31-4B8C-83A1-F6EECF244321}">
                <p14:modId xmlns:p14="http://schemas.microsoft.com/office/powerpoint/2010/main" val="201850936"/>
              </p:ext>
            </p:extLst>
          </p:nvPr>
        </p:nvGraphicFramePr>
        <p:xfrm>
          <a:off x="2384612" y="224031"/>
          <a:ext cx="6802419" cy="6378095"/>
        </p:xfrm>
        <a:graphic>
          <a:graphicData uri="http://schemas.openxmlformats.org/presentationml/2006/ole">
            <mc:AlternateContent xmlns:mc="http://schemas.openxmlformats.org/markup-compatibility/2006">
              <mc:Choice xmlns:v="urn:schemas-microsoft-com:vml" Requires="v">
                <p:oleObj spid="_x0000_s2060" name="Acrobat Document" r:id="rId3" imgW="5829261" imgH="7543646" progId="AcroExch.Document.DC">
                  <p:embed/>
                </p:oleObj>
              </mc:Choice>
              <mc:Fallback>
                <p:oleObj name="Acrobat Document" r:id="rId3" imgW="5829261" imgH="7543646" progId="AcroExch.Document.DC">
                  <p:embed/>
                  <p:pic>
                    <p:nvPicPr>
                      <p:cNvPr id="0" name=""/>
                      <p:cNvPicPr/>
                      <p:nvPr/>
                    </p:nvPicPr>
                    <p:blipFill>
                      <a:blip r:embed="rId4"/>
                      <a:stretch>
                        <a:fillRect/>
                      </a:stretch>
                    </p:blipFill>
                    <p:spPr>
                      <a:xfrm>
                        <a:off x="2384612" y="224031"/>
                        <a:ext cx="6802419" cy="6378095"/>
                      </a:xfrm>
                      <a:prstGeom prst="rect">
                        <a:avLst/>
                      </a:prstGeom>
                    </p:spPr>
                  </p:pic>
                </p:oleObj>
              </mc:Fallback>
            </mc:AlternateContent>
          </a:graphicData>
        </a:graphic>
      </p:graphicFrame>
    </p:spTree>
    <p:extLst>
      <p:ext uri="{BB962C8B-B14F-4D97-AF65-F5344CB8AC3E}">
        <p14:creationId xmlns:p14="http://schemas.microsoft.com/office/powerpoint/2010/main" val="382597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0" y="385763"/>
            <a:ext cx="8229600" cy="1143000"/>
          </a:xfrm>
          <a:extLst/>
        </p:spPr>
        <p:txBody>
          <a:bodyPr anchor="t"/>
          <a:lstStyle/>
          <a:p>
            <a:pPr>
              <a:defRPr/>
            </a:pPr>
            <a:r>
              <a:rPr lang="en-US" altLang="en-US" sz="3600" dirty="0">
                <a:solidFill>
                  <a:srgbClr val="000000"/>
                </a:solidFill>
              </a:rPr>
              <a:t>Cases Involving PTSD/TBI/MST/SA/SH</a:t>
            </a:r>
          </a:p>
        </p:txBody>
      </p:sp>
      <p:sp>
        <p:nvSpPr>
          <p:cNvPr id="43011" name="Content Placeholder 2"/>
          <p:cNvSpPr>
            <a:spLocks noGrp="1"/>
          </p:cNvSpPr>
          <p:nvPr>
            <p:ph idx="1"/>
          </p:nvPr>
        </p:nvSpPr>
        <p:spPr>
          <a:xfrm>
            <a:off x="1981200" y="1524001"/>
            <a:ext cx="8229600" cy="4525963"/>
          </a:xfrm>
        </p:spPr>
        <p:txBody>
          <a:bodyPr>
            <a:normAutofit lnSpcReduction="10000"/>
          </a:bodyPr>
          <a:lstStyle/>
          <a:p>
            <a:pPr marL="290513" indent="-290513">
              <a:buClr>
                <a:srgbClr val="000066"/>
              </a:buClr>
              <a:buFont typeface="Wingdings" charset="0"/>
              <a:buChar char="Ø"/>
            </a:pPr>
            <a:r>
              <a:rPr lang="en-US" sz="2400" dirty="0">
                <a:solidFill>
                  <a:srgbClr val="000000"/>
                </a:solidFill>
                <a:latin typeface="Times New Roman" charset="0"/>
              </a:rPr>
              <a:t>Statute of Limitations must be waived if Board finds PTSD or related condition (e.g. TBI).  (Dep. Under SECDEF memo, 24 Feb 2016)</a:t>
            </a:r>
          </a:p>
          <a:p>
            <a:pPr marL="290513" indent="-290513">
              <a:buClr>
                <a:srgbClr val="000066"/>
              </a:buClr>
              <a:buFont typeface="Wingdings" charset="0"/>
              <a:buChar char="Ø"/>
            </a:pPr>
            <a:r>
              <a:rPr lang="en-US" sz="2400" dirty="0">
                <a:solidFill>
                  <a:srgbClr val="000000"/>
                </a:solidFill>
                <a:latin typeface="Times New Roman" charset="0"/>
              </a:rPr>
              <a:t>Board may obtain an advisory opinion from a Department of Defense (DOD) mental health (MH) professional in assessing presence of PTSD and its potentially mitigating effects.</a:t>
            </a:r>
          </a:p>
          <a:p>
            <a:pPr marL="571500" lvl="1" indent="-280988">
              <a:buClr>
                <a:srgbClr val="000066"/>
              </a:buClr>
              <a:buFont typeface="Wingdings" charset="0"/>
              <a:buChar char="§"/>
            </a:pPr>
            <a:r>
              <a:rPr lang="en-US" sz="2000" dirty="0">
                <a:solidFill>
                  <a:srgbClr val="000000"/>
                </a:solidFill>
                <a:latin typeface="Times New Roman" charset="0"/>
              </a:rPr>
              <a:t>BCMRs have access to MH experts either on staff or through other offices if Board determines an advisory opinion is needed.</a:t>
            </a:r>
          </a:p>
          <a:p>
            <a:pPr marL="290513" indent="-290513">
              <a:buClr>
                <a:srgbClr val="000066"/>
              </a:buClr>
              <a:buFont typeface="Wingdings" charset="0"/>
              <a:buChar char="Ø"/>
            </a:pPr>
            <a:r>
              <a:rPr lang="en-US" sz="2400" dirty="0">
                <a:solidFill>
                  <a:srgbClr val="000000"/>
                </a:solidFill>
                <a:latin typeface="Times New Roman" charset="0"/>
              </a:rPr>
              <a:t>Cases previously reviewed by BCNR prior to SECDEF’s Sep 2014 policy must, upon request, be reconsidered </a:t>
            </a:r>
            <a:r>
              <a:rPr lang="en-US" sz="2400" i="1" dirty="0">
                <a:solidFill>
                  <a:srgbClr val="000000"/>
                </a:solidFill>
                <a:latin typeface="Times New Roman" charset="0"/>
              </a:rPr>
              <a:t>de novo </a:t>
            </a:r>
            <a:r>
              <a:rPr lang="en-US" sz="2400" dirty="0">
                <a:solidFill>
                  <a:srgbClr val="000000"/>
                </a:solidFill>
                <a:latin typeface="Times New Roman" charset="0"/>
              </a:rPr>
              <a:t>(completely anew).</a:t>
            </a:r>
          </a:p>
          <a:p>
            <a:pPr marL="290513" indent="-290513">
              <a:buClr>
                <a:srgbClr val="000066"/>
              </a:buClr>
              <a:buFont typeface="Wingdings" charset="0"/>
              <a:buChar char="Ø"/>
            </a:pPr>
            <a:r>
              <a:rPr lang="en-US" sz="2400" dirty="0">
                <a:solidFill>
                  <a:srgbClr val="000000"/>
                </a:solidFill>
                <a:latin typeface="Times New Roman" charset="0"/>
              </a:rPr>
              <a:t>Clarification on Mental Health, Sexual Assault, Sexual Harassment (25 Aug 17)</a:t>
            </a:r>
          </a:p>
          <a:p>
            <a:pPr>
              <a:buClrTx/>
              <a:buFont typeface="Wingdings" charset="0"/>
              <a:buChar char="Ø"/>
            </a:pPr>
            <a:endParaRPr lang="en-US" dirty="0">
              <a:solidFill>
                <a:srgbClr val="000000"/>
              </a:solidFill>
              <a:latin typeface="Times New Roman" charset="0"/>
            </a:endParaRPr>
          </a:p>
        </p:txBody>
      </p:sp>
      <p:sp>
        <p:nvSpPr>
          <p:cNvPr id="2" name="Slide Number Placeholder 1"/>
          <p:cNvSpPr>
            <a:spLocks noGrp="1"/>
          </p:cNvSpPr>
          <p:nvPr>
            <p:ph type="sldNum" sz="quarter" idx="12"/>
          </p:nvPr>
        </p:nvSpPr>
        <p:spPr/>
        <p:txBody>
          <a:bodyPr/>
          <a:lstStyle/>
          <a:p>
            <a:fld id="{FFF23EE6-AB32-3E4E-868F-5C3E1B9520E4}" type="slidenum">
              <a:rPr lang="en-US" sz="1000" b="1"/>
              <a:pPr/>
              <a:t>17</a:t>
            </a:fld>
            <a:endParaRPr lang="en-US" b="1" dirty="0"/>
          </a:p>
        </p:txBody>
      </p:sp>
    </p:spTree>
    <p:extLst>
      <p:ext uri="{BB962C8B-B14F-4D97-AF65-F5344CB8AC3E}">
        <p14:creationId xmlns:p14="http://schemas.microsoft.com/office/powerpoint/2010/main" val="3502242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Liberal Consideration for </a:t>
            </a:r>
            <a:r>
              <a:rPr lang="en-US" sz="2400" dirty="0"/>
              <a:t>PTSD/TBI/MST</a:t>
            </a:r>
          </a:p>
        </p:txBody>
      </p:sp>
      <p:sp>
        <p:nvSpPr>
          <p:cNvPr id="3" name="Content Placeholder 2"/>
          <p:cNvSpPr>
            <a:spLocks noGrp="1"/>
          </p:cNvSpPr>
          <p:nvPr>
            <p:ph idx="1"/>
          </p:nvPr>
        </p:nvSpPr>
        <p:spPr/>
        <p:txBody>
          <a:bodyPr>
            <a:normAutofit/>
          </a:bodyPr>
          <a:lstStyle/>
          <a:p>
            <a:r>
              <a:rPr lang="en-US" sz="2400" dirty="0"/>
              <a:t>OSD Training Guidance:  Liberal Consideration is to be applied by DRBs, BCMRs, and applies to all characterizations, not just OTH</a:t>
            </a:r>
          </a:p>
          <a:p>
            <a:r>
              <a:rPr lang="en-US" sz="2400" dirty="0"/>
              <a:t>Usually FOUR QUESTIONS</a:t>
            </a:r>
          </a:p>
          <a:p>
            <a:pPr lvl="2"/>
            <a:r>
              <a:rPr lang="en-US" sz="2400" dirty="0"/>
              <a:t>Did the Veteran have conditions/experience that may excuse/mitigate discharge?</a:t>
            </a:r>
          </a:p>
          <a:p>
            <a:pPr lvl="2"/>
            <a:r>
              <a:rPr lang="en-US" sz="2400" dirty="0"/>
              <a:t>Did it exist/occur during military service?</a:t>
            </a:r>
          </a:p>
          <a:p>
            <a:pPr lvl="2"/>
            <a:r>
              <a:rPr lang="en-US" sz="2400" dirty="0"/>
              <a:t>Did it excuse/mitigate discharge?</a:t>
            </a:r>
          </a:p>
          <a:p>
            <a:pPr lvl="2"/>
            <a:r>
              <a:rPr lang="en-US" sz="2400" dirty="0"/>
              <a:t>Does it outweigh discharge?</a:t>
            </a:r>
          </a:p>
        </p:txBody>
      </p:sp>
      <p:sp>
        <p:nvSpPr>
          <p:cNvPr id="4" name="Slide Number Placeholder 3"/>
          <p:cNvSpPr>
            <a:spLocks noGrp="1"/>
          </p:cNvSpPr>
          <p:nvPr>
            <p:ph type="sldNum" sz="quarter" idx="12"/>
          </p:nvPr>
        </p:nvSpPr>
        <p:spPr/>
        <p:txBody>
          <a:bodyPr/>
          <a:lstStyle/>
          <a:p>
            <a:fld id="{FFF23EE6-AB32-3E4E-868F-5C3E1B9520E4}" type="slidenum">
              <a:rPr lang="en-US" smtClean="0"/>
              <a:pPr/>
              <a:t>18</a:t>
            </a:fld>
            <a:endParaRPr lang="en-US" dirty="0"/>
          </a:p>
        </p:txBody>
      </p:sp>
    </p:spTree>
    <p:extLst>
      <p:ext uri="{BB962C8B-B14F-4D97-AF65-F5344CB8AC3E}">
        <p14:creationId xmlns:p14="http://schemas.microsoft.com/office/powerpoint/2010/main" val="9195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Liberal Consideration </a:t>
            </a:r>
            <a:br>
              <a:rPr lang="en-US" dirty="0"/>
            </a:br>
            <a:r>
              <a:rPr lang="en-US" sz="2400" dirty="0"/>
              <a:t>Continued</a:t>
            </a:r>
          </a:p>
        </p:txBody>
      </p:sp>
      <p:sp>
        <p:nvSpPr>
          <p:cNvPr id="3" name="Content Placeholder 2"/>
          <p:cNvSpPr>
            <a:spLocks noGrp="1"/>
          </p:cNvSpPr>
          <p:nvPr>
            <p:ph idx="1"/>
          </p:nvPr>
        </p:nvSpPr>
        <p:spPr>
          <a:xfrm>
            <a:off x="1930401" y="1562100"/>
            <a:ext cx="8359775" cy="4724400"/>
          </a:xfrm>
        </p:spPr>
        <p:txBody>
          <a:bodyPr>
            <a:normAutofit/>
          </a:bodyPr>
          <a:lstStyle/>
          <a:p>
            <a:pPr lvl="0"/>
            <a:r>
              <a:rPr lang="en-US" sz="1600" b="1" dirty="0"/>
              <a:t>Liberal Consideration—if it’s reasonably possible, give Veteran benefit of the doubt.</a:t>
            </a:r>
            <a:endParaRPr lang="en-US" sz="1600" dirty="0"/>
          </a:p>
          <a:p>
            <a:pPr lvl="1"/>
            <a:r>
              <a:rPr lang="en-US" sz="1600" dirty="0"/>
              <a:t>Some cases require more leniency from standards of proof—i.e. cases from 1960s and 1970s get more leniency than the case of someone who was discharged in the past two years and who has had the benefit of changes to policy</a:t>
            </a:r>
          </a:p>
          <a:p>
            <a:pPr lvl="1"/>
            <a:r>
              <a:rPr lang="en-US" sz="1600" dirty="0"/>
              <a:t>PTSD/victimology better understood today</a:t>
            </a:r>
          </a:p>
          <a:p>
            <a:pPr lvl="1"/>
            <a:r>
              <a:rPr lang="en-US" sz="1600" dirty="0"/>
              <a:t>Victim support/protections are greater today</a:t>
            </a:r>
          </a:p>
          <a:p>
            <a:pPr lvl="1"/>
            <a:r>
              <a:rPr lang="en-US" sz="1600" dirty="0"/>
              <a:t>MH conditions, SA/SH impact people intimately and differently </a:t>
            </a:r>
          </a:p>
          <a:p>
            <a:pPr lvl="1"/>
            <a:r>
              <a:rPr lang="en-US" sz="1600" dirty="0"/>
              <a:t>Relief should not require evidence unlikely for circumstances</a:t>
            </a:r>
          </a:p>
          <a:p>
            <a:pPr lvl="1"/>
            <a:r>
              <a:rPr lang="en-US" sz="1600" dirty="0"/>
              <a:t>Some have difficulty making case because of condition/incident</a:t>
            </a:r>
          </a:p>
          <a:p>
            <a:pPr lvl="1"/>
            <a:r>
              <a:rPr lang="en-US" sz="1600" dirty="0"/>
              <a:t>Honorable characterization does not require flawless service</a:t>
            </a:r>
          </a:p>
          <a:p>
            <a:pPr lvl="1"/>
            <a:r>
              <a:rPr lang="en-US" sz="1600" dirty="0"/>
              <a:t>Severity of misconduct can change over time</a:t>
            </a:r>
          </a:p>
          <a:p>
            <a:pPr lvl="1"/>
            <a:r>
              <a:rPr lang="en-US" sz="1600" dirty="0"/>
              <a:t>Commanders fully informed today often opt for less prejudicial discharge basis/characterization to enable medical care</a:t>
            </a:r>
          </a:p>
          <a:p>
            <a:pPr lvl="1"/>
            <a:r>
              <a:rPr lang="en-US" sz="1600" dirty="0"/>
              <a:t>Does not mean relief is required</a:t>
            </a:r>
          </a:p>
          <a:p>
            <a:pPr lvl="1"/>
            <a:r>
              <a:rPr lang="en-US" sz="1600" dirty="0"/>
              <a:t>LOWERS THE BURDEN IN THESE CASES; DOES NOT DICTATE ANY RELIEF</a:t>
            </a:r>
          </a:p>
          <a:p>
            <a:endParaRPr lang="en-US" dirty="0"/>
          </a:p>
        </p:txBody>
      </p:sp>
      <p:sp>
        <p:nvSpPr>
          <p:cNvPr id="4" name="Slide Number Placeholder 3"/>
          <p:cNvSpPr>
            <a:spLocks noGrp="1"/>
          </p:cNvSpPr>
          <p:nvPr>
            <p:ph type="sldNum" sz="quarter" idx="12"/>
          </p:nvPr>
        </p:nvSpPr>
        <p:spPr/>
        <p:txBody>
          <a:bodyPr/>
          <a:lstStyle/>
          <a:p>
            <a:fld id="{FFF23EE6-AB32-3E4E-868F-5C3E1B9520E4}" type="slidenum">
              <a:rPr lang="en-US" smtClean="0"/>
              <a:pPr/>
              <a:t>19</a:t>
            </a:fld>
            <a:endParaRPr lang="en-US" dirty="0"/>
          </a:p>
        </p:txBody>
      </p:sp>
    </p:spTree>
    <p:extLst>
      <p:ext uri="{BB962C8B-B14F-4D97-AF65-F5344CB8AC3E}">
        <p14:creationId xmlns:p14="http://schemas.microsoft.com/office/powerpoint/2010/main" val="211941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ED87A-867C-452D-BC07-1E96DA0889F6}"/>
              </a:ext>
            </a:extLst>
          </p:cNvPr>
          <p:cNvSpPr>
            <a:spLocks noGrp="1"/>
          </p:cNvSpPr>
          <p:nvPr>
            <p:ph type="title"/>
          </p:nvPr>
        </p:nvSpPr>
        <p:spPr>
          <a:xfrm>
            <a:off x="838200" y="763793"/>
            <a:ext cx="10515600" cy="926896"/>
          </a:xfrm>
        </p:spPr>
        <p:txBody>
          <a:bodyPr>
            <a:normAutofit fontScale="90000"/>
          </a:bodyPr>
          <a:lstStyle/>
          <a:p>
            <a:r>
              <a:rPr lang="en-US" dirty="0"/>
              <a:t>			</a:t>
            </a:r>
            <a:r>
              <a:rPr lang="en-US" b="1" dirty="0">
                <a:latin typeface="Times New Roman" panose="02020603050405020304" pitchFamily="18" charset="0"/>
                <a:cs typeface="Times New Roman" panose="02020603050405020304" pitchFamily="18" charset="0"/>
              </a:rPr>
              <a:t>Types of Discharges </a:t>
            </a:r>
            <a:br>
              <a:rPr lang="en-US" dirty="0"/>
            </a:br>
            <a:endParaRPr lang="en-US" dirty="0"/>
          </a:p>
        </p:txBody>
      </p:sp>
      <p:sp>
        <p:nvSpPr>
          <p:cNvPr id="3" name="Subtitle 2">
            <a:extLst>
              <a:ext uri="{FF2B5EF4-FFF2-40B4-BE49-F238E27FC236}">
                <a16:creationId xmlns:a16="http://schemas.microsoft.com/office/drawing/2014/main" id="{C6CB6C1E-71EF-496D-B3D5-CBEAB8900EEB}"/>
              </a:ext>
            </a:extLst>
          </p:cNvPr>
          <p:cNvSpPr>
            <a:spLocks noGrp="1"/>
          </p:cNvSpPr>
          <p:nvPr>
            <p:ph idx="1"/>
          </p:nvPr>
        </p:nvSpPr>
        <p:spPr/>
        <p:txBody>
          <a:bodyPr>
            <a:normAutofit/>
          </a:bodyPr>
          <a:lstStyle/>
          <a:p>
            <a:pPr algn="l"/>
            <a:r>
              <a:rPr lang="en-US" dirty="0"/>
              <a:t>Honorable </a:t>
            </a:r>
          </a:p>
          <a:p>
            <a:pPr algn="l"/>
            <a:r>
              <a:rPr lang="en-US" dirty="0"/>
              <a:t>General Under Honorable Conditions</a:t>
            </a:r>
          </a:p>
          <a:p>
            <a:pPr algn="l"/>
            <a:r>
              <a:rPr lang="en-US" dirty="0"/>
              <a:t>Other Than Honorable  Non Punitive- (mostly administrative discharges)</a:t>
            </a:r>
          </a:p>
          <a:p>
            <a:pPr algn="l"/>
            <a:r>
              <a:rPr lang="en-US" dirty="0"/>
              <a:t>Bad Conduct Discharge (Punitive discharge given by court-martial, special or General)</a:t>
            </a:r>
          </a:p>
          <a:p>
            <a:pPr algn="l"/>
            <a:r>
              <a:rPr lang="en-US" dirty="0"/>
              <a:t>Dishonorable (General Court-Martial)</a:t>
            </a:r>
          </a:p>
          <a:p>
            <a:pPr algn="l"/>
            <a:r>
              <a:rPr lang="en-US" dirty="0"/>
              <a:t>Entry Level Separation (Also uncharacterized prior to 180 days)</a:t>
            </a:r>
          </a:p>
          <a:p>
            <a:pPr algn="l"/>
            <a:endParaRPr lang="en-US" dirty="0"/>
          </a:p>
        </p:txBody>
      </p:sp>
    </p:spTree>
    <p:extLst>
      <p:ext uri="{BB962C8B-B14F-4D97-AF65-F5344CB8AC3E}">
        <p14:creationId xmlns:p14="http://schemas.microsoft.com/office/powerpoint/2010/main" val="3678200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98073" y="308264"/>
            <a:ext cx="8229600" cy="1143000"/>
          </a:xfrm>
          <a:extLst/>
        </p:spPr>
        <p:txBody>
          <a:bodyPr anchor="t"/>
          <a:lstStyle/>
          <a:p>
            <a:pPr>
              <a:defRPr/>
            </a:pPr>
            <a:r>
              <a:rPr lang="en-US" altLang="en-US" sz="3600" dirty="0">
                <a:solidFill>
                  <a:srgbClr val="000000"/>
                </a:solidFill>
              </a:rPr>
              <a:t>Other Policies</a:t>
            </a:r>
          </a:p>
        </p:txBody>
      </p:sp>
      <p:sp>
        <p:nvSpPr>
          <p:cNvPr id="44035" name="Content Placeholder 2"/>
          <p:cNvSpPr>
            <a:spLocks noGrp="1"/>
          </p:cNvSpPr>
          <p:nvPr>
            <p:ph idx="1"/>
          </p:nvPr>
        </p:nvSpPr>
        <p:spPr>
          <a:xfrm>
            <a:off x="1875693" y="1321778"/>
            <a:ext cx="8299937" cy="4525963"/>
          </a:xfrm>
        </p:spPr>
        <p:txBody>
          <a:bodyPr>
            <a:normAutofit fontScale="92500" lnSpcReduction="20000"/>
          </a:bodyPr>
          <a:lstStyle/>
          <a:p>
            <a:pPr marL="342900" indent="-342900">
              <a:buClr>
                <a:srgbClr val="000066"/>
              </a:buClr>
              <a:buFont typeface="Wingdings" charset="0"/>
              <a:buChar char="Ø"/>
            </a:pPr>
            <a:r>
              <a:rPr lang="en-US" dirty="0">
                <a:solidFill>
                  <a:srgbClr val="000000"/>
                </a:solidFill>
                <a:latin typeface="Times New Roman" charset="0"/>
              </a:rPr>
              <a:t>Military Sexual Assault:  Where petitioner alleges he/she was a victim of sexual assault, consider</a:t>
            </a:r>
          </a:p>
          <a:p>
            <a:pPr marL="636588" lvl="1">
              <a:buClr>
                <a:srgbClr val="000066"/>
              </a:buClr>
              <a:buFont typeface="Wingdings" charset="0"/>
              <a:buChar char="§"/>
            </a:pPr>
            <a:r>
              <a:rPr lang="en-US" sz="1800" dirty="0">
                <a:solidFill>
                  <a:srgbClr val="000000"/>
                </a:solidFill>
                <a:latin typeface="Times New Roman" charset="0"/>
              </a:rPr>
              <a:t>The psychological and physical aspects of the petitioner’s experience in connection with the sex-related offense; </a:t>
            </a:r>
          </a:p>
          <a:p>
            <a:pPr marL="636588" lvl="1">
              <a:buClr>
                <a:srgbClr val="000066"/>
              </a:buClr>
              <a:buFont typeface="Wingdings" charset="0"/>
              <a:buChar char="§"/>
            </a:pPr>
            <a:r>
              <a:rPr lang="en-US" sz="1800" dirty="0">
                <a:solidFill>
                  <a:srgbClr val="000000"/>
                </a:solidFill>
                <a:latin typeface="Times New Roman" charset="0"/>
              </a:rPr>
              <a:t>The bearing such experience may have had on the circumstances surrounding the petitioner’s separation from the Armed Forces</a:t>
            </a:r>
            <a:r>
              <a:rPr lang="en-US" sz="2000" dirty="0">
                <a:solidFill>
                  <a:srgbClr val="000000"/>
                </a:solidFill>
                <a:latin typeface="Times New Roman" charset="0"/>
              </a:rPr>
              <a:t>.</a:t>
            </a:r>
            <a:endParaRPr lang="en-US" sz="2000" dirty="0">
              <a:latin typeface="Times New Roman" charset="0"/>
            </a:endParaRPr>
          </a:p>
          <a:p>
            <a:pPr marL="342900" indent="-342900">
              <a:buClr>
                <a:srgbClr val="000066"/>
              </a:buClr>
              <a:buFont typeface="Wingdings" charset="0"/>
              <a:buChar char="Ø"/>
            </a:pPr>
            <a:r>
              <a:rPr lang="en-US" dirty="0">
                <a:solidFill>
                  <a:srgbClr val="000000"/>
                </a:solidFill>
                <a:latin typeface="Times New Roman" charset="0"/>
              </a:rPr>
              <a:t>“Don’t Ask, Don’t Tell:”  BCMRs will normally grant change of discharge (characterization, narrative reason, codes) if </a:t>
            </a:r>
          </a:p>
          <a:p>
            <a:pPr marL="636588" lvl="1">
              <a:buClr>
                <a:srgbClr val="000066"/>
              </a:buClr>
              <a:buFont typeface="Wingdings" charset="0"/>
              <a:buChar char="§"/>
            </a:pPr>
            <a:r>
              <a:rPr lang="en-US" sz="1800" dirty="0">
                <a:solidFill>
                  <a:srgbClr val="000000"/>
                </a:solidFill>
                <a:latin typeface="Times New Roman" charset="0"/>
              </a:rPr>
              <a:t>discharge was based solely on homosexuality (orientation, statement, act), and </a:t>
            </a:r>
          </a:p>
          <a:p>
            <a:pPr marL="636588" lvl="1">
              <a:buClr>
                <a:srgbClr val="000066"/>
              </a:buClr>
              <a:buFont typeface="Wingdings" charset="0"/>
              <a:buChar char="§"/>
            </a:pPr>
            <a:r>
              <a:rPr lang="en-US" sz="1800" dirty="0">
                <a:solidFill>
                  <a:srgbClr val="000000"/>
                </a:solidFill>
                <a:latin typeface="Times New Roman" charset="0"/>
              </a:rPr>
              <a:t>“there were no aggravating factors, such as misconduct.”</a:t>
            </a:r>
          </a:p>
          <a:p>
            <a:pPr marL="342900" indent="-342900">
              <a:buClr>
                <a:srgbClr val="000066"/>
              </a:buClr>
              <a:buFont typeface="Wingdings" charset="0"/>
              <a:buChar char="Ø"/>
            </a:pPr>
            <a:r>
              <a:rPr lang="en-US" dirty="0">
                <a:solidFill>
                  <a:srgbClr val="000000"/>
                </a:solidFill>
                <a:latin typeface="Times New Roman" charset="0"/>
              </a:rPr>
              <a:t> Name Changes:   </a:t>
            </a:r>
          </a:p>
          <a:p>
            <a:pPr marL="636588" lvl="1">
              <a:buClr>
                <a:srgbClr val="000066"/>
              </a:buClr>
              <a:buFont typeface="Wingdings" charset="0"/>
              <a:buChar char="§"/>
            </a:pPr>
            <a:r>
              <a:rPr lang="en-US" sz="1800" dirty="0">
                <a:solidFill>
                  <a:srgbClr val="000000"/>
                </a:solidFill>
                <a:latin typeface="Times New Roman" charset="0"/>
              </a:rPr>
              <a:t>Applicant must demonstrate error or that having their former name on their DD-214 causes an injustice (e.g., divorce or new gender identity)</a:t>
            </a:r>
          </a:p>
          <a:p>
            <a:pPr marL="636588" lvl="1">
              <a:buClr>
                <a:srgbClr val="000066"/>
              </a:buClr>
              <a:buFont typeface="Wingdings" charset="0"/>
              <a:buChar char="§"/>
            </a:pPr>
            <a:r>
              <a:rPr lang="en-US" sz="1800" dirty="0">
                <a:solidFill>
                  <a:srgbClr val="000000"/>
                </a:solidFill>
                <a:latin typeface="Times New Roman" charset="0"/>
              </a:rPr>
              <a:t>Evidence should include court order showing applicant’s name was legally changed.  However, even absent court order, Board considers each application on its own merits.</a:t>
            </a:r>
          </a:p>
          <a:p>
            <a:pPr>
              <a:buClrTx/>
              <a:buFont typeface="Wingdings" charset="0"/>
              <a:buChar char="Ø"/>
            </a:pPr>
            <a:endParaRPr lang="en-US" dirty="0">
              <a:solidFill>
                <a:srgbClr val="000000"/>
              </a:solidFill>
              <a:latin typeface="Times New Roman" charset="0"/>
            </a:endParaRPr>
          </a:p>
        </p:txBody>
      </p:sp>
      <p:sp>
        <p:nvSpPr>
          <p:cNvPr id="2" name="Slide Number Placeholder 1"/>
          <p:cNvSpPr>
            <a:spLocks noGrp="1"/>
          </p:cNvSpPr>
          <p:nvPr>
            <p:ph type="sldNum" sz="quarter" idx="12"/>
          </p:nvPr>
        </p:nvSpPr>
        <p:spPr/>
        <p:txBody>
          <a:bodyPr/>
          <a:lstStyle/>
          <a:p>
            <a:fld id="{FFF23EE6-AB32-3E4E-868F-5C3E1B9520E4}" type="slidenum">
              <a:rPr lang="en-US" sz="1000" b="1"/>
              <a:pPr/>
              <a:t>20</a:t>
            </a:fld>
            <a:endParaRPr lang="en-US" b="1" dirty="0"/>
          </a:p>
        </p:txBody>
      </p:sp>
      <p:sp>
        <p:nvSpPr>
          <p:cNvPr id="44037" name="TextBox 4"/>
          <p:cNvSpPr txBox="1">
            <a:spLocks noChangeArrowheads="1"/>
          </p:cNvSpPr>
          <p:nvPr/>
        </p:nvSpPr>
        <p:spPr bwMode="auto">
          <a:xfrm>
            <a:off x="1560513" y="6553201"/>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200">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a:defRPr sz="2000">
                <a:solidFill>
                  <a:schemeClr val="tx1"/>
                </a:solidFill>
                <a:latin typeface="Arial" charset="0"/>
                <a:ea typeface="ＭＳ Ｐゴシック" charset="0"/>
              </a:defRPr>
            </a:lvl5pPr>
            <a:lvl6pPr>
              <a:buFont typeface="Wingdings" charset="0"/>
              <a:defRPr sz="2000">
                <a:solidFill>
                  <a:schemeClr val="tx1"/>
                </a:solidFill>
                <a:latin typeface="Arial" charset="0"/>
                <a:ea typeface="ＭＳ Ｐゴシック" charset="0"/>
              </a:defRPr>
            </a:lvl6pPr>
            <a:lvl7pPr>
              <a:buFont typeface="Wingdings" charset="0"/>
              <a:defRPr sz="2000">
                <a:solidFill>
                  <a:schemeClr val="tx1"/>
                </a:solidFill>
                <a:latin typeface="Arial" charset="0"/>
                <a:ea typeface="ＭＳ Ｐゴシック" charset="0"/>
              </a:defRPr>
            </a:lvl7pPr>
            <a:lvl8pPr>
              <a:buFont typeface="Wingdings" charset="0"/>
              <a:defRPr sz="2000">
                <a:solidFill>
                  <a:schemeClr val="tx1"/>
                </a:solidFill>
                <a:latin typeface="Arial" charset="0"/>
                <a:ea typeface="ＭＳ Ｐゴシック" charset="0"/>
              </a:defRPr>
            </a:lvl8pPr>
            <a:lvl9pPr>
              <a:buFont typeface="Wingdings" charset="0"/>
              <a:defRPr sz="2000">
                <a:solidFill>
                  <a:schemeClr val="tx1"/>
                </a:solidFill>
                <a:latin typeface="Arial" charset="0"/>
                <a:ea typeface="ＭＳ Ｐゴシック" charset="0"/>
              </a:defRPr>
            </a:lvl9pPr>
          </a:lstStyle>
          <a:p>
            <a:pPr algn="ctr"/>
            <a:r>
              <a:rPr lang="en-US" sz="1200" dirty="0">
                <a:solidFill>
                  <a:srgbClr val="00B050"/>
                </a:solidFill>
                <a:cs typeface="Times New Roman" charset="0"/>
              </a:rPr>
              <a:t>FOUO</a:t>
            </a:r>
          </a:p>
        </p:txBody>
      </p:sp>
    </p:spTree>
    <p:extLst>
      <p:ext uri="{BB962C8B-B14F-4D97-AF65-F5344CB8AC3E}">
        <p14:creationId xmlns:p14="http://schemas.microsoft.com/office/powerpoint/2010/main" val="53531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for 2017/2018</a:t>
            </a:r>
          </a:p>
        </p:txBody>
      </p:sp>
      <p:sp>
        <p:nvSpPr>
          <p:cNvPr id="3" name="Content Placeholder 2"/>
          <p:cNvSpPr>
            <a:spLocks noGrp="1"/>
          </p:cNvSpPr>
          <p:nvPr>
            <p:ph idx="1"/>
          </p:nvPr>
        </p:nvSpPr>
        <p:spPr/>
        <p:txBody>
          <a:bodyPr/>
          <a:lstStyle/>
          <a:p>
            <a:pPr lvl="1"/>
            <a:r>
              <a:rPr lang="en-US" dirty="0"/>
              <a:t>BCMRs expect continued attention from Congress/OSD</a:t>
            </a:r>
          </a:p>
          <a:p>
            <a:pPr lvl="1"/>
            <a:r>
              <a:rPr lang="en-US" dirty="0"/>
              <a:t>Applications forms are being revised</a:t>
            </a:r>
          </a:p>
          <a:p>
            <a:pPr lvl="1"/>
            <a:r>
              <a:rPr lang="en-US" dirty="0"/>
              <a:t>Clemency Guidance is underway</a:t>
            </a:r>
          </a:p>
          <a:p>
            <a:pPr lvl="1"/>
            <a:r>
              <a:rPr lang="en-US" dirty="0"/>
              <a:t>Consolidated DODI/Federal Regulation on the horizon</a:t>
            </a:r>
          </a:p>
          <a:p>
            <a:endParaRPr lang="en-US" dirty="0"/>
          </a:p>
        </p:txBody>
      </p:sp>
      <p:sp>
        <p:nvSpPr>
          <p:cNvPr id="4" name="Slide Number Placeholder 3"/>
          <p:cNvSpPr>
            <a:spLocks noGrp="1"/>
          </p:cNvSpPr>
          <p:nvPr>
            <p:ph type="sldNum" sz="quarter" idx="12"/>
          </p:nvPr>
        </p:nvSpPr>
        <p:spPr/>
        <p:txBody>
          <a:bodyPr/>
          <a:lstStyle/>
          <a:p>
            <a:fld id="{FFF23EE6-AB32-3E4E-868F-5C3E1B9520E4}" type="slidenum">
              <a:rPr lang="en-US" smtClean="0"/>
              <a:pPr/>
              <a:t>21</a:t>
            </a:fld>
            <a:endParaRPr lang="en-US" dirty="0"/>
          </a:p>
        </p:txBody>
      </p:sp>
    </p:spTree>
    <p:extLst>
      <p:ext uri="{BB962C8B-B14F-4D97-AF65-F5344CB8AC3E}">
        <p14:creationId xmlns:p14="http://schemas.microsoft.com/office/powerpoint/2010/main" val="3644598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019300" y="265845"/>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b="1" dirty="0">
                <a:latin typeface="Times New Roman" charset="0"/>
                <a:cs typeface="Times New Roman" charset="0"/>
              </a:rPr>
              <a:t>Advising Clients</a:t>
            </a:r>
          </a:p>
        </p:txBody>
      </p:sp>
      <p:sp>
        <p:nvSpPr>
          <p:cNvPr id="51203" name="Content Placeholder 2"/>
          <p:cNvSpPr>
            <a:spLocks noGrp="1"/>
          </p:cNvSpPr>
          <p:nvPr>
            <p:ph idx="1"/>
          </p:nvPr>
        </p:nvSpPr>
        <p:spPr>
          <a:xfrm>
            <a:off x="2057400" y="1447800"/>
            <a:ext cx="8229600" cy="3962400"/>
          </a:xfrm>
        </p:spPr>
        <p:txBody>
          <a:bodyPr>
            <a:normAutofit fontScale="92500"/>
          </a:bodyPr>
          <a:lstStyle/>
          <a:p>
            <a:pPr marL="342900" indent="-342900">
              <a:buFont typeface="Wingdings" charset="0"/>
              <a:buChar char="Ø"/>
            </a:pPr>
            <a:r>
              <a:rPr lang="en-US" sz="2400" dirty="0">
                <a:latin typeface="Times New Roman" charset="0"/>
                <a:cs typeface="Times New Roman" charset="0"/>
              </a:rPr>
              <a:t>Build the administrative record at every stage of representation. </a:t>
            </a:r>
          </a:p>
          <a:p>
            <a:pPr marL="342900" indent="-342900">
              <a:buFont typeface="Wingdings" charset="0"/>
              <a:buChar char="Ø"/>
            </a:pPr>
            <a:r>
              <a:rPr lang="en-US" sz="2400" dirty="0">
                <a:latin typeface="Times New Roman" charset="0"/>
                <a:cs typeface="Times New Roman" charset="0"/>
              </a:rPr>
              <a:t>Tell client to obtain and retain DD-214, all admin separation records, medical documents, or other information needed for a BCMR case.</a:t>
            </a:r>
          </a:p>
          <a:p>
            <a:pPr lvl="1">
              <a:buFont typeface="Wingdings" panose="05000000000000000000" pitchFamily="2" charset="2"/>
              <a:buChar char="§"/>
            </a:pPr>
            <a:r>
              <a:rPr lang="en-US" sz="1400" dirty="0">
                <a:latin typeface="Times New Roman" charset="0"/>
                <a:cs typeface="Times New Roman" charset="0"/>
              </a:rPr>
              <a:t>Articulate the Request and the Basis for the Request</a:t>
            </a:r>
          </a:p>
          <a:p>
            <a:pPr lvl="1">
              <a:buFont typeface="Wingdings" panose="05000000000000000000" pitchFamily="2" charset="2"/>
              <a:buChar char="§"/>
            </a:pPr>
            <a:r>
              <a:rPr lang="en-US" sz="1400" dirty="0">
                <a:latin typeface="Times New Roman" charset="0"/>
                <a:cs typeface="Times New Roman" charset="0"/>
              </a:rPr>
              <a:t>Clarity and Organization of the Petition</a:t>
            </a:r>
          </a:p>
          <a:p>
            <a:pPr lvl="1">
              <a:buFont typeface="Wingdings" panose="05000000000000000000" pitchFamily="2" charset="2"/>
              <a:buChar char="§"/>
            </a:pPr>
            <a:r>
              <a:rPr lang="en-US" sz="1400" dirty="0">
                <a:latin typeface="Times New Roman" charset="0"/>
                <a:cs typeface="Times New Roman" charset="0"/>
              </a:rPr>
              <a:t>If VA files are cited to support the request, provide the VA files/documents to the BCMR</a:t>
            </a:r>
          </a:p>
          <a:p>
            <a:pPr marL="342900" indent="-342900">
              <a:buFont typeface="Wingdings" charset="0"/>
              <a:buChar char="Ø"/>
            </a:pPr>
            <a:r>
              <a:rPr lang="en-US" sz="2400" dirty="0">
                <a:latin typeface="Times New Roman" charset="0"/>
                <a:cs typeface="Times New Roman" charset="0"/>
              </a:rPr>
              <a:t>Understand the various boards in the Service Review Board Agencies.  Apply to these boards first, if available.</a:t>
            </a:r>
          </a:p>
          <a:p>
            <a:pPr marL="342900" indent="-342900">
              <a:buFont typeface="Wingdings" charset="0"/>
              <a:buChar char="Ø"/>
            </a:pPr>
            <a:r>
              <a:rPr lang="en-US" sz="2400" dirty="0">
                <a:latin typeface="Times New Roman" charset="0"/>
                <a:cs typeface="Times New Roman" charset="0"/>
              </a:rPr>
              <a:t>Understand the BCMR’s authorities and limitations</a:t>
            </a:r>
          </a:p>
          <a:p>
            <a:pPr marL="636588" lvl="1">
              <a:buFont typeface="Wingdings" panose="05000000000000000000" pitchFamily="2" charset="2"/>
              <a:buChar char="§"/>
            </a:pPr>
            <a:r>
              <a:rPr lang="en-US" sz="1400" dirty="0">
                <a:latin typeface="Times New Roman" charset="0"/>
                <a:cs typeface="Times New Roman" charset="0"/>
              </a:rPr>
              <a:t>Has client exhausted administrative remedies?</a:t>
            </a:r>
          </a:p>
          <a:p>
            <a:pPr marL="636588" lvl="1">
              <a:buFont typeface="Wingdings" panose="05000000000000000000" pitchFamily="2" charset="2"/>
              <a:buChar char="§"/>
            </a:pPr>
            <a:r>
              <a:rPr lang="en-US" sz="1400" dirty="0">
                <a:latin typeface="Times New Roman" charset="0"/>
                <a:cs typeface="Times New Roman" charset="0"/>
              </a:rPr>
              <a:t>Is the case ripe yet for BCMR (e.g. DRB reviews discharges &lt; 15 years old)?</a:t>
            </a:r>
          </a:p>
        </p:txBody>
      </p:sp>
      <p:sp>
        <p:nvSpPr>
          <p:cNvPr id="5" name="Slide Number Placeholder 1"/>
          <p:cNvSpPr>
            <a:spLocks noGrp="1"/>
          </p:cNvSpPr>
          <p:nvPr>
            <p:ph type="sldNum" sz="quarter" idx="12"/>
          </p:nvPr>
        </p:nvSpPr>
        <p:spPr>
          <a:xfrm>
            <a:off x="8572500" y="6484816"/>
            <a:ext cx="2057400" cy="365125"/>
          </a:xfrm>
          <a:prstGeom prst="rect">
            <a:avLst/>
          </a:prstGeom>
        </p:spPr>
        <p:txBody>
          <a:bodyPr/>
          <a:lstStyle/>
          <a:p>
            <a:pPr algn="r"/>
            <a:fld id="{4B2B6964-E32A-4CED-8E04-09DD507499FB}" type="slidenum">
              <a:rPr lang="en-US" sz="1000" b="1">
                <a:latin typeface="Times New Roman" panose="02020603050405020304" pitchFamily="18" charset="0"/>
                <a:cs typeface="Times New Roman" panose="02020603050405020304" pitchFamily="18" charset="0"/>
              </a:rPr>
              <a:pPr algn="r"/>
              <a:t>22</a:t>
            </a:fld>
            <a:endParaRPr lang="en-US" b="1" dirty="0">
              <a:latin typeface="Times New Roman" panose="02020603050405020304" pitchFamily="18" charset="0"/>
              <a:cs typeface="Times New Roman" panose="02020603050405020304" pitchFamily="18" charset="0"/>
            </a:endParaRPr>
          </a:p>
        </p:txBody>
      </p:sp>
      <p:sp>
        <p:nvSpPr>
          <p:cNvPr id="51204" name="AutoShape 6" descr="Image result for law and order"/>
          <p:cNvSpPr>
            <a:spLocks noChangeAspect="1" noChangeArrowheads="1"/>
          </p:cNvSpPr>
          <p:nvPr/>
        </p:nvSpPr>
        <p:spPr bwMode="auto">
          <a:xfrm>
            <a:off x="15240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4182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019299" y="274637"/>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b="1" dirty="0">
                <a:latin typeface="Times New Roman" charset="0"/>
                <a:cs typeface="Times New Roman" charset="0"/>
              </a:rPr>
              <a:t>Advising Clients - BCMR</a:t>
            </a:r>
          </a:p>
        </p:txBody>
      </p:sp>
      <p:sp>
        <p:nvSpPr>
          <p:cNvPr id="52227" name="Content Placeholder 2"/>
          <p:cNvSpPr>
            <a:spLocks noGrp="1"/>
          </p:cNvSpPr>
          <p:nvPr>
            <p:ph idx="1"/>
          </p:nvPr>
        </p:nvSpPr>
        <p:spPr>
          <a:xfrm>
            <a:off x="1828800" y="1311349"/>
            <a:ext cx="8405724" cy="3962400"/>
          </a:xfrm>
        </p:spPr>
        <p:txBody>
          <a:bodyPr>
            <a:normAutofit lnSpcReduction="10000"/>
          </a:bodyPr>
          <a:lstStyle/>
          <a:p>
            <a:pPr marL="342900" indent="-342900">
              <a:buFont typeface="Wingdings" charset="0"/>
              <a:buChar char="Ø"/>
            </a:pPr>
            <a:r>
              <a:rPr lang="en-US" sz="2000" dirty="0">
                <a:latin typeface="Times New Roman" charset="0"/>
                <a:cs typeface="Times New Roman" charset="0"/>
              </a:rPr>
              <a:t>Why does it often take months to receive a decision?</a:t>
            </a:r>
          </a:p>
          <a:p>
            <a:pPr lvl="1">
              <a:buFont typeface="Wingdings" charset="0"/>
              <a:buChar char="§"/>
            </a:pPr>
            <a:r>
              <a:rPr lang="en-US" sz="1800" dirty="0">
                <a:latin typeface="Times New Roman" charset="0"/>
                <a:cs typeface="Times New Roman" charset="0"/>
              </a:rPr>
              <a:t>Volume of cases/year, complexity of issues, and time required to obtain service record and advisory opinions.</a:t>
            </a:r>
          </a:p>
          <a:p>
            <a:pPr marL="342900" indent="-342900">
              <a:buFont typeface="Wingdings" charset="0"/>
              <a:buChar char="Ø"/>
            </a:pPr>
            <a:r>
              <a:rPr lang="en-US" sz="2000" dirty="0">
                <a:latin typeface="Times New Roman" charset="0"/>
                <a:cs typeface="Times New Roman" charset="0"/>
              </a:rPr>
              <a:t>What has BCMR changed in the last 12 months to improve response times?</a:t>
            </a:r>
          </a:p>
          <a:p>
            <a:pPr marL="688975" lvl="1">
              <a:buFont typeface="Wingdings" charset="0"/>
              <a:buChar char="§"/>
            </a:pPr>
            <a:r>
              <a:rPr lang="en-US" sz="1800" dirty="0">
                <a:latin typeface="Times New Roman" charset="0"/>
                <a:cs typeface="Times New Roman" charset="0"/>
              </a:rPr>
              <a:t>Reorganized manning, additional staffing, increased production, and implemented accountability metrics to understand and remedy delays.</a:t>
            </a:r>
          </a:p>
          <a:p>
            <a:pPr marL="688975" lvl="1">
              <a:buFont typeface="Wingdings" charset="0"/>
              <a:buChar char="§"/>
            </a:pPr>
            <a:r>
              <a:rPr lang="en-US" sz="1800" dirty="0">
                <a:latin typeface="Times New Roman" charset="0"/>
                <a:cs typeface="Times New Roman" charset="0"/>
              </a:rPr>
              <a:t>Attorney on staff; Doctor on staff</a:t>
            </a:r>
          </a:p>
          <a:p>
            <a:pPr marL="342900" indent="-342900">
              <a:buFont typeface="Wingdings" charset="0"/>
              <a:buChar char="Ø"/>
            </a:pPr>
            <a:r>
              <a:rPr lang="en-US" sz="2000" dirty="0">
                <a:latin typeface="Times New Roman" charset="0"/>
                <a:cs typeface="Times New Roman" charset="0"/>
              </a:rPr>
              <a:t>BCMR is making it easier for veterans to apply for relief.</a:t>
            </a:r>
          </a:p>
          <a:p>
            <a:pPr marL="636588" lvl="1">
              <a:buFont typeface="Wingdings" charset="0"/>
              <a:buChar char="§"/>
            </a:pPr>
            <a:r>
              <a:rPr lang="en-US" sz="1800" dirty="0">
                <a:latin typeface="Times New Roman" charset="0"/>
                <a:cs typeface="Times New Roman" charset="0"/>
              </a:rPr>
              <a:t>Added content to website to provide </a:t>
            </a:r>
            <a:r>
              <a:rPr lang="ja-JP" altLang="en-US" sz="1800" dirty="0">
                <a:latin typeface="Times New Roman" charset="0"/>
                <a:cs typeface="Times New Roman" charset="0"/>
              </a:rPr>
              <a:t>“</a:t>
            </a:r>
            <a:r>
              <a:rPr lang="en-US" sz="1800" dirty="0">
                <a:latin typeface="Times New Roman" charset="0"/>
                <a:cs typeface="Times New Roman" charset="0"/>
              </a:rPr>
              <a:t>best practices</a:t>
            </a:r>
            <a:r>
              <a:rPr lang="ja-JP" altLang="en-US" sz="1800" dirty="0">
                <a:latin typeface="Times New Roman" charset="0"/>
                <a:cs typeface="Times New Roman" charset="0"/>
              </a:rPr>
              <a:t>”</a:t>
            </a:r>
            <a:r>
              <a:rPr lang="en-US" sz="1800" dirty="0">
                <a:latin typeface="Times New Roman" charset="0"/>
                <a:cs typeface="Times New Roman" charset="0"/>
              </a:rPr>
              <a:t> and </a:t>
            </a:r>
            <a:r>
              <a:rPr lang="ja-JP" altLang="en-US" sz="1800" dirty="0">
                <a:latin typeface="Times New Roman" charset="0"/>
                <a:cs typeface="Times New Roman" charset="0"/>
              </a:rPr>
              <a:t>“</a:t>
            </a:r>
            <a:r>
              <a:rPr lang="en-US" sz="1800" dirty="0">
                <a:latin typeface="Times New Roman" charset="0"/>
                <a:cs typeface="Times New Roman" charset="0"/>
              </a:rPr>
              <a:t>how to</a:t>
            </a:r>
            <a:r>
              <a:rPr lang="ja-JP" altLang="en-US" sz="1800" dirty="0">
                <a:latin typeface="Times New Roman" charset="0"/>
                <a:cs typeface="Times New Roman" charset="0"/>
              </a:rPr>
              <a:t>”</a:t>
            </a:r>
            <a:r>
              <a:rPr lang="en-US" sz="1800" dirty="0">
                <a:latin typeface="Times New Roman" charset="0"/>
                <a:cs typeface="Times New Roman" charset="0"/>
              </a:rPr>
              <a:t> advice in building an application; as well as caseload and processing time information.</a:t>
            </a:r>
          </a:p>
          <a:p>
            <a:pPr marL="636588" lvl="1">
              <a:buFont typeface="Wingdings" charset="0"/>
              <a:buChar char="§"/>
            </a:pPr>
            <a:r>
              <a:rPr lang="en-US" sz="1800" dirty="0">
                <a:latin typeface="Times New Roman" charset="0"/>
                <a:cs typeface="Times New Roman" charset="0"/>
              </a:rPr>
              <a:t>Applications can now be sent by e-mail; on-line application will be developed.</a:t>
            </a:r>
          </a:p>
          <a:p>
            <a:pPr marL="636588" lvl="1">
              <a:buFont typeface="Wingdings" charset="0"/>
              <a:buChar char="§"/>
            </a:pPr>
            <a:r>
              <a:rPr lang="en-US" sz="1800" dirty="0">
                <a:latin typeface="Times New Roman" charset="0"/>
                <a:cs typeface="Times New Roman" charset="0"/>
              </a:rPr>
              <a:t>BCMR increased manning last year and is putting technology in place to allow more cases to be reviewed electronically, in order to reduce processing times.</a:t>
            </a:r>
          </a:p>
        </p:txBody>
      </p:sp>
      <p:sp>
        <p:nvSpPr>
          <p:cNvPr id="5" name="Slide Number Placeholder 1"/>
          <p:cNvSpPr>
            <a:spLocks noGrp="1"/>
          </p:cNvSpPr>
          <p:nvPr>
            <p:ph type="sldNum" sz="quarter" idx="12"/>
          </p:nvPr>
        </p:nvSpPr>
        <p:spPr>
          <a:xfrm>
            <a:off x="8572500" y="6484816"/>
            <a:ext cx="2057400" cy="365125"/>
          </a:xfrm>
          <a:prstGeom prst="rect">
            <a:avLst/>
          </a:prstGeom>
        </p:spPr>
        <p:txBody>
          <a:bodyPr/>
          <a:lstStyle/>
          <a:p>
            <a:pPr algn="r"/>
            <a:fld id="{4B2B6964-E32A-4CED-8E04-09DD507499FB}" type="slidenum">
              <a:rPr lang="en-US" sz="1000" b="1">
                <a:latin typeface="Times New Roman" panose="02020603050405020304" pitchFamily="18" charset="0"/>
                <a:cs typeface="Times New Roman" panose="02020603050405020304" pitchFamily="18" charset="0"/>
              </a:rPr>
              <a:pPr algn="r"/>
              <a:t>23</a:t>
            </a:fld>
            <a:endParaRPr lang="en-US" b="1" dirty="0">
              <a:latin typeface="Times New Roman" panose="02020603050405020304" pitchFamily="18" charset="0"/>
              <a:cs typeface="Times New Roman" panose="02020603050405020304" pitchFamily="18" charset="0"/>
            </a:endParaRPr>
          </a:p>
        </p:txBody>
      </p:sp>
      <p:sp>
        <p:nvSpPr>
          <p:cNvPr id="52228" name="AutoShape 6" descr="Image result for law and order"/>
          <p:cNvSpPr>
            <a:spLocks noChangeAspect="1" noChangeArrowheads="1"/>
          </p:cNvSpPr>
          <p:nvPr/>
        </p:nvSpPr>
        <p:spPr bwMode="auto">
          <a:xfrm>
            <a:off x="15240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17267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311" y="76200"/>
            <a:ext cx="6477000" cy="1143000"/>
          </a:xfrm>
        </p:spPr>
        <p:txBody>
          <a:bodyPr/>
          <a:lstStyle/>
          <a:p>
            <a:r>
              <a:rPr lang="en-US" dirty="0"/>
              <a:t>Resources</a:t>
            </a:r>
          </a:p>
        </p:txBody>
      </p:sp>
      <p:sp>
        <p:nvSpPr>
          <p:cNvPr id="6" name="Slide Number Placeholder 1"/>
          <p:cNvSpPr>
            <a:spLocks noGrp="1"/>
          </p:cNvSpPr>
          <p:nvPr>
            <p:ph type="sldNum" sz="quarter" idx="12"/>
          </p:nvPr>
        </p:nvSpPr>
        <p:spPr>
          <a:xfrm>
            <a:off x="8572500" y="6484816"/>
            <a:ext cx="2057400" cy="365125"/>
          </a:xfrm>
          <a:prstGeom prst="rect">
            <a:avLst/>
          </a:prstGeom>
        </p:spPr>
        <p:txBody>
          <a:bodyPr/>
          <a:lstStyle/>
          <a:p>
            <a:pPr algn="r"/>
            <a:fld id="{4B2B6964-E32A-4CED-8E04-09DD507499FB}" type="slidenum">
              <a:rPr lang="en-US" sz="1000" b="1">
                <a:latin typeface="Times New Roman" panose="02020603050405020304" pitchFamily="18" charset="0"/>
                <a:cs typeface="Times New Roman" panose="02020603050405020304" pitchFamily="18" charset="0"/>
              </a:rPr>
              <a:pPr algn="r"/>
              <a:t>24</a:t>
            </a:fld>
            <a:endParaRPr lang="en-US" b="1" dirty="0">
              <a:latin typeface="Times New Roman" panose="02020603050405020304" pitchFamily="18" charset="0"/>
              <a:cs typeface="Times New Roman" panose="02020603050405020304" pitchFamily="18" charset="0"/>
            </a:endParaRPr>
          </a:p>
        </p:txBody>
      </p:sp>
      <p:sp>
        <p:nvSpPr>
          <p:cNvPr id="7" name="Rectangle 6"/>
          <p:cNvSpPr/>
          <p:nvPr/>
        </p:nvSpPr>
        <p:spPr>
          <a:xfrm>
            <a:off x="1849316" y="1552121"/>
            <a:ext cx="8466993" cy="4576637"/>
          </a:xfrm>
          <a:prstGeom prst="rect">
            <a:avLst/>
          </a:prstGeom>
        </p:spPr>
        <p:txBody>
          <a:bodyPr wrap="square">
            <a:spAutoFit/>
          </a:bodyPr>
          <a:lstStyle/>
          <a:p>
            <a:pPr marL="228600" indent="-228600">
              <a:buSzPct val="100000"/>
              <a:buFont typeface="Wingdings" pitchFamily="2" charset="2"/>
              <a:buChar char="Ø"/>
              <a:defRPr/>
            </a:pPr>
            <a:r>
              <a:rPr lang="en-US" sz="1600" dirty="0">
                <a:solidFill>
                  <a:srgbClr val="0000FF"/>
                </a:solidFill>
                <a:latin typeface="Arial" pitchFamily="34" charset="0"/>
                <a:cs typeface="Arial" pitchFamily="34" charset="0"/>
              </a:rPr>
              <a:t>  </a:t>
            </a:r>
            <a:r>
              <a:rPr lang="en-US" sz="2400" dirty="0">
                <a:cs typeface="Arial" pitchFamily="34" charset="0"/>
              </a:rPr>
              <a:t>BCMR Websites:</a:t>
            </a:r>
          </a:p>
          <a:p>
            <a:pPr marL="636588" lvl="1" indent="-285750">
              <a:buClr>
                <a:srgbClr val="000066"/>
              </a:buClr>
              <a:buSzPct val="85000"/>
              <a:buFont typeface="Wingdings" charset="2"/>
              <a:buChar char="§"/>
              <a:defRPr/>
            </a:pPr>
            <a:r>
              <a:rPr lang="en-US" sz="2000" dirty="0">
                <a:cs typeface="Arial" pitchFamily="34" charset="0"/>
              </a:rPr>
              <a:t>Army </a:t>
            </a:r>
            <a:r>
              <a:rPr lang="en-US" sz="2000" i="1" dirty="0">
                <a:cs typeface="Arial" pitchFamily="34" charset="0"/>
              </a:rPr>
              <a:t>– </a:t>
            </a:r>
            <a:r>
              <a:rPr lang="en-US" sz="2000" i="1" dirty="0">
                <a:solidFill>
                  <a:srgbClr val="000066"/>
                </a:solidFill>
                <a:cs typeface="Arial" pitchFamily="34" charset="0"/>
              </a:rPr>
              <a:t>http://arba.army.pentagon.mil</a:t>
            </a:r>
          </a:p>
          <a:p>
            <a:pPr marL="636588" lvl="1" indent="-285750">
              <a:buClr>
                <a:srgbClr val="000066"/>
              </a:buClr>
              <a:buSzPct val="85000"/>
              <a:buFont typeface="Wingdings" charset="2"/>
              <a:buChar char="§"/>
              <a:defRPr/>
            </a:pPr>
            <a:r>
              <a:rPr lang="en-US" sz="2000" i="1" dirty="0">
                <a:cs typeface="Arial" pitchFamily="34" charset="0"/>
              </a:rPr>
              <a:t>Navy/Marine Corps – </a:t>
            </a:r>
            <a:r>
              <a:rPr lang="en-US" sz="2000" i="1" dirty="0">
                <a:solidFill>
                  <a:srgbClr val="000066"/>
                </a:solidFill>
                <a:cs typeface="Arial" pitchFamily="34" charset="0"/>
              </a:rPr>
              <a:t>www.secnav.navy.mil/mra/bcnr</a:t>
            </a:r>
          </a:p>
          <a:p>
            <a:pPr marL="636588" lvl="1" indent="-285750">
              <a:buClr>
                <a:srgbClr val="000066"/>
              </a:buClr>
              <a:buSzPct val="85000"/>
              <a:buFont typeface="Wingdings" charset="2"/>
              <a:buChar char="§"/>
              <a:defRPr/>
            </a:pPr>
            <a:r>
              <a:rPr lang="en-US" sz="2000" i="1" dirty="0">
                <a:cs typeface="Arial" pitchFamily="34" charset="0"/>
              </a:rPr>
              <a:t>Air Force –</a:t>
            </a:r>
            <a:r>
              <a:rPr lang="en-US" i="1" dirty="0">
                <a:solidFill>
                  <a:srgbClr val="000066"/>
                </a:solidFill>
                <a:cs typeface="Arial" pitchFamily="34" charset="0"/>
              </a:rPr>
              <a:t>www.afpc.af.mil/afveteraninformation/airforceboardforcorrectionofmilitaryrecords</a:t>
            </a:r>
            <a:endParaRPr lang="en-US" sz="2000" i="1" dirty="0">
              <a:solidFill>
                <a:srgbClr val="000066"/>
              </a:solidFill>
              <a:cs typeface="Arial" pitchFamily="34" charset="0"/>
            </a:endParaRPr>
          </a:p>
          <a:p>
            <a:pPr marL="636588" lvl="1" indent="-285750">
              <a:buClr>
                <a:srgbClr val="000066"/>
              </a:buClr>
              <a:buSzPct val="85000"/>
              <a:buFont typeface="Wingdings" charset="2"/>
              <a:buChar char="§"/>
              <a:defRPr/>
            </a:pPr>
            <a:endParaRPr lang="en-US" sz="2000" i="1" dirty="0">
              <a:cs typeface="Arial" pitchFamily="34" charset="0"/>
            </a:endParaRPr>
          </a:p>
          <a:p>
            <a:pPr marL="636588" lvl="1" indent="-285750">
              <a:buClr>
                <a:srgbClr val="000066"/>
              </a:buClr>
              <a:buSzPct val="85000"/>
              <a:buFont typeface="Wingdings" charset="2"/>
              <a:buChar char="§"/>
              <a:defRPr/>
            </a:pPr>
            <a:r>
              <a:rPr lang="en-US" sz="2000" dirty="0">
                <a:cs typeface="Arial" pitchFamily="34" charset="0"/>
              </a:rPr>
              <a:t>Websites include information </a:t>
            </a:r>
            <a:r>
              <a:rPr lang="en-US" sz="2000" dirty="0">
                <a:solidFill>
                  <a:prstClr val="black"/>
                </a:solidFill>
                <a:cs typeface="Arial" pitchFamily="34" charset="0"/>
              </a:rPr>
              <a:t>on </a:t>
            </a:r>
          </a:p>
          <a:p>
            <a:pPr marL="904875" lvl="2" indent="-271463">
              <a:buClr>
                <a:srgbClr val="000066"/>
              </a:buClr>
              <a:buSzPct val="85000"/>
              <a:buFont typeface="Times New Roman" panose="02020603050405020304" pitchFamily="18" charset="0"/>
              <a:buChar char="–"/>
              <a:defRPr/>
            </a:pPr>
            <a:r>
              <a:rPr lang="en-US" sz="2000" dirty="0">
                <a:solidFill>
                  <a:prstClr val="black"/>
                </a:solidFill>
                <a:cs typeface="Arial" pitchFamily="34" charset="0"/>
              </a:rPr>
              <a:t>Boards and application procedures</a:t>
            </a:r>
          </a:p>
          <a:p>
            <a:pPr marL="904875" indent="-271463">
              <a:lnSpc>
                <a:spcPct val="80000"/>
              </a:lnSpc>
              <a:spcBef>
                <a:spcPts val="600"/>
              </a:spcBef>
              <a:buClr>
                <a:srgbClr val="000066"/>
              </a:buClr>
              <a:buSzPct val="85000"/>
              <a:buFont typeface="Times New Roman" panose="02020603050405020304" pitchFamily="18" charset="0"/>
              <a:buChar char="–"/>
              <a:defRPr/>
            </a:pPr>
            <a:r>
              <a:rPr lang="en-US" sz="2000" dirty="0">
                <a:cs typeface="Arial" pitchFamily="34" charset="0"/>
              </a:rPr>
              <a:t>Frequently Asked Questions and Answers</a:t>
            </a:r>
          </a:p>
          <a:p>
            <a:pPr marL="904875" indent="-271463">
              <a:lnSpc>
                <a:spcPct val="80000"/>
              </a:lnSpc>
              <a:spcBef>
                <a:spcPts val="600"/>
              </a:spcBef>
              <a:buClr>
                <a:srgbClr val="000066"/>
              </a:buClr>
              <a:buSzPct val="85000"/>
              <a:buFont typeface="Times New Roman" panose="02020603050405020304" pitchFamily="18" charset="0"/>
              <a:buChar char="–"/>
              <a:defRPr/>
            </a:pPr>
            <a:r>
              <a:rPr lang="en-US" sz="2000" dirty="0">
                <a:cs typeface="Arial" pitchFamily="34" charset="0"/>
              </a:rPr>
              <a:t>Printable DD Form 149 (BCMR) and DD Form 293 (DRB)</a:t>
            </a:r>
          </a:p>
          <a:p>
            <a:pPr marL="904875" indent="-271463">
              <a:lnSpc>
                <a:spcPct val="80000"/>
              </a:lnSpc>
              <a:spcBef>
                <a:spcPts val="600"/>
              </a:spcBef>
              <a:buClr>
                <a:srgbClr val="000066"/>
              </a:buClr>
              <a:buSzPct val="85000"/>
              <a:buFont typeface="Times New Roman" panose="02020603050405020304" pitchFamily="18" charset="0"/>
              <a:buChar char="–"/>
              <a:defRPr/>
            </a:pPr>
            <a:r>
              <a:rPr lang="en-US" sz="2000" dirty="0">
                <a:cs typeface="Arial" pitchFamily="34" charset="0"/>
              </a:rPr>
              <a:t>Online application (Army)</a:t>
            </a:r>
          </a:p>
          <a:p>
            <a:pPr marL="561975">
              <a:lnSpc>
                <a:spcPct val="80000"/>
              </a:lnSpc>
              <a:spcBef>
                <a:spcPts val="600"/>
              </a:spcBef>
              <a:buClr>
                <a:srgbClr val="000066"/>
              </a:buClr>
              <a:buSzPct val="85000"/>
              <a:tabLst>
                <a:tab pos="1028700" algn="l"/>
              </a:tabLst>
              <a:defRPr/>
            </a:pPr>
            <a:endParaRPr lang="en-US" altLang="en-US" sz="2400" dirty="0">
              <a:solidFill>
                <a:srgbClr val="000066"/>
              </a:solidFill>
              <a:cs typeface="Arial" pitchFamily="34" charset="0"/>
            </a:endParaRPr>
          </a:p>
          <a:p>
            <a:pPr marL="342900" indent="-338138">
              <a:lnSpc>
                <a:spcPct val="80000"/>
              </a:lnSpc>
              <a:spcBef>
                <a:spcPts val="600"/>
              </a:spcBef>
              <a:buClr>
                <a:srgbClr val="000066"/>
              </a:buClr>
              <a:buSzPct val="85000"/>
              <a:buFont typeface="Wingdings" charset="2"/>
              <a:buChar char="Ø"/>
              <a:defRPr/>
            </a:pPr>
            <a:r>
              <a:rPr lang="en-US" altLang="en-US" sz="2400" dirty="0"/>
              <a:t>BCMR / DRB Electronic Reading Room:  </a:t>
            </a:r>
            <a:r>
              <a:rPr lang="en-US" sz="2000" dirty="0">
                <a:solidFill>
                  <a:srgbClr val="000066"/>
                </a:solidFill>
                <a:cs typeface="Arial" pitchFamily="34" charset="0"/>
              </a:rPr>
              <a:t>http://boards.law.af.mil</a:t>
            </a:r>
            <a:r>
              <a:rPr lang="en-US" sz="2000" dirty="0">
                <a:solidFill>
                  <a:prstClr val="black"/>
                </a:solidFill>
                <a:cs typeface="Arial" pitchFamily="34" charset="0"/>
              </a:rPr>
              <a:t>/</a:t>
            </a:r>
          </a:p>
        </p:txBody>
      </p:sp>
    </p:spTree>
    <p:extLst>
      <p:ext uri="{BB962C8B-B14F-4D97-AF65-F5344CB8AC3E}">
        <p14:creationId xmlns:p14="http://schemas.microsoft.com/office/powerpoint/2010/main" val="82870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txBox="1">
            <a:spLocks noChangeArrowheads="1"/>
          </p:cNvSpPr>
          <p:nvPr/>
        </p:nvSpPr>
        <p:spPr>
          <a:xfrm>
            <a:off x="2924758" y="2050372"/>
            <a:ext cx="6118622" cy="3886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900"/>
              </a:spcBef>
              <a:buSzPct val="100000"/>
              <a:buNone/>
            </a:pPr>
            <a:endParaRPr lang="en-US" sz="1200" b="1" dirty="0">
              <a:solidFill>
                <a:srgbClr val="000099"/>
              </a:solidFill>
              <a:latin typeface="Arial" pitchFamily="34" charset="0"/>
              <a:cs typeface="Arial" pitchFamily="34" charset="0"/>
            </a:endParaRPr>
          </a:p>
          <a:p>
            <a:pPr>
              <a:spcBef>
                <a:spcPts val="900"/>
              </a:spcBef>
              <a:buSzPct val="100000"/>
              <a:buNone/>
            </a:pPr>
            <a:endParaRPr lang="en-US" sz="1200" b="1" dirty="0">
              <a:solidFill>
                <a:srgbClr val="000099"/>
              </a:solidFill>
              <a:latin typeface="Arial" pitchFamily="34" charset="0"/>
              <a:cs typeface="Arial" pitchFamily="34" charset="0"/>
            </a:endParaRPr>
          </a:p>
          <a:p>
            <a:pPr>
              <a:spcBef>
                <a:spcPts val="900"/>
              </a:spcBef>
              <a:buSzPct val="100000"/>
              <a:buNone/>
            </a:pPr>
            <a:endParaRPr lang="en-US" sz="1200" b="1" dirty="0">
              <a:solidFill>
                <a:srgbClr val="000099"/>
              </a:solidFill>
              <a:latin typeface="Arial" pitchFamily="34" charset="0"/>
              <a:cs typeface="Arial" pitchFamily="34" charset="0"/>
            </a:endParaRPr>
          </a:p>
          <a:p>
            <a:pPr>
              <a:spcBef>
                <a:spcPts val="900"/>
              </a:spcBef>
              <a:buSzPct val="100000"/>
              <a:buNone/>
            </a:pPr>
            <a:endParaRPr lang="en-US" sz="1200" b="1" dirty="0">
              <a:solidFill>
                <a:srgbClr val="000099"/>
              </a:solidFill>
              <a:latin typeface="Arial" pitchFamily="34" charset="0"/>
              <a:cs typeface="Arial" pitchFamily="34" charset="0"/>
            </a:endParaRPr>
          </a:p>
          <a:p>
            <a:pPr>
              <a:spcBef>
                <a:spcPts val="900"/>
              </a:spcBef>
              <a:buSzPct val="100000"/>
              <a:buNone/>
            </a:pPr>
            <a:endParaRPr lang="en-US" sz="1200" b="1" dirty="0">
              <a:solidFill>
                <a:srgbClr val="000099"/>
              </a:solidFill>
              <a:latin typeface="Arial" pitchFamily="34" charset="0"/>
              <a:cs typeface="Arial" pitchFamily="34" charset="0"/>
            </a:endParaRPr>
          </a:p>
          <a:p>
            <a:pPr>
              <a:spcBef>
                <a:spcPts val="900"/>
              </a:spcBef>
              <a:buSzPct val="100000"/>
              <a:buNone/>
            </a:pPr>
            <a:endParaRPr lang="en-US" sz="1200" b="1" dirty="0">
              <a:solidFill>
                <a:srgbClr val="000099"/>
              </a:solidFill>
              <a:latin typeface="Arial" pitchFamily="34" charset="0"/>
              <a:cs typeface="Arial" pitchFamily="34" charset="0"/>
            </a:endParaRPr>
          </a:p>
          <a:p>
            <a:pPr algn="ctr">
              <a:spcBef>
                <a:spcPts val="900"/>
              </a:spcBef>
              <a:buSzPct val="100000"/>
              <a:buNone/>
            </a:pPr>
            <a:r>
              <a:rPr lang="en-US" b="1" dirty="0">
                <a:solidFill>
                  <a:prstClr val="black"/>
                </a:solidFill>
                <a:latin typeface="Arial" pitchFamily="34" charset="0"/>
                <a:cs typeface="Arial" pitchFamily="34" charset="0"/>
              </a:rPr>
              <a:t>QUESTIONS ?</a:t>
            </a:r>
          </a:p>
        </p:txBody>
      </p:sp>
      <p:sp>
        <p:nvSpPr>
          <p:cNvPr id="13" name="Line 7"/>
          <p:cNvSpPr>
            <a:spLocks noChangeShapeType="1"/>
          </p:cNvSpPr>
          <p:nvPr/>
        </p:nvSpPr>
        <p:spPr bwMode="auto">
          <a:xfrm>
            <a:off x="1905000" y="6451600"/>
            <a:ext cx="8382000" cy="0"/>
          </a:xfrm>
          <a:prstGeom prst="line">
            <a:avLst/>
          </a:prstGeom>
          <a:noFill/>
          <a:ln w="57150">
            <a:solidFill>
              <a:srgbClr val="0C2D83"/>
            </a:solidFill>
            <a:round/>
            <a:headEnd/>
            <a:tailEnd/>
          </a:ln>
          <a:effectLst/>
        </p:spPr>
        <p:txBody>
          <a:bodyPr wrap="none" anchor="ctr"/>
          <a:lstStyle/>
          <a:p>
            <a:pPr eaLnBrk="0" hangingPunct="0">
              <a:defRPr/>
            </a:pPr>
            <a:endParaRPr lang="en-US" dirty="0"/>
          </a:p>
        </p:txBody>
      </p:sp>
      <p:sp>
        <p:nvSpPr>
          <p:cNvPr id="14" name="Line 10"/>
          <p:cNvSpPr>
            <a:spLocks noChangeShapeType="1"/>
          </p:cNvSpPr>
          <p:nvPr/>
        </p:nvSpPr>
        <p:spPr bwMode="auto">
          <a:xfrm>
            <a:off x="1905000" y="1231900"/>
            <a:ext cx="8382000" cy="0"/>
          </a:xfrm>
          <a:prstGeom prst="line">
            <a:avLst/>
          </a:prstGeom>
          <a:noFill/>
          <a:ln w="57150">
            <a:solidFill>
              <a:srgbClr val="0C2D83"/>
            </a:solidFill>
            <a:round/>
            <a:headEnd/>
            <a:tailEnd/>
          </a:ln>
          <a:effectLst/>
        </p:spPr>
        <p:txBody>
          <a:bodyPr wrap="none" anchor="ctr"/>
          <a:lstStyle/>
          <a:p>
            <a:pPr eaLnBrk="0" hangingPunct="0">
              <a:defRPr/>
            </a:pPr>
            <a:endParaRPr lang="en-US" dirty="0"/>
          </a:p>
        </p:txBody>
      </p:sp>
      <p:sp>
        <p:nvSpPr>
          <p:cNvPr id="2" name="Slide Number Placeholder 1"/>
          <p:cNvSpPr>
            <a:spLocks noGrp="1"/>
          </p:cNvSpPr>
          <p:nvPr>
            <p:ph type="sldNum" sz="quarter" idx="12"/>
          </p:nvPr>
        </p:nvSpPr>
        <p:spPr>
          <a:xfrm>
            <a:off x="8572500" y="6484816"/>
            <a:ext cx="2057400" cy="365125"/>
          </a:xfrm>
        </p:spPr>
        <p:txBody>
          <a:bodyPr/>
          <a:lstStyle/>
          <a:p>
            <a:fld id="{4B2B6964-E32A-4CED-8E04-09DD507499FB}" type="slidenum">
              <a:rPr lang="en-US" sz="1000" b="1">
                <a:latin typeface="Times New Roman" panose="02020603050405020304" pitchFamily="18" charset="0"/>
                <a:cs typeface="Times New Roman" panose="02020603050405020304" pitchFamily="18" charset="0"/>
              </a:rPr>
              <a:pPr/>
              <a:t>25</a:t>
            </a:fld>
            <a:endParaRPr lang="en-US"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8C2D29D-160A-4BC5-8941-98F65E6904B1}"/>
              </a:ext>
            </a:extLst>
          </p:cNvPr>
          <p:cNvPicPr>
            <a:picLocks noChangeAspect="1"/>
          </p:cNvPicPr>
          <p:nvPr/>
        </p:nvPicPr>
        <p:blipFill>
          <a:blip r:embed="rId2"/>
          <a:stretch>
            <a:fillRect/>
          </a:stretch>
        </p:blipFill>
        <p:spPr>
          <a:xfrm>
            <a:off x="5348777" y="2050372"/>
            <a:ext cx="1494446" cy="1566992"/>
          </a:xfrm>
          <a:prstGeom prst="rect">
            <a:avLst/>
          </a:prstGeom>
        </p:spPr>
      </p:pic>
    </p:spTree>
    <p:extLst>
      <p:ext uri="{BB962C8B-B14F-4D97-AF65-F5344CB8AC3E}">
        <p14:creationId xmlns:p14="http://schemas.microsoft.com/office/powerpoint/2010/main" val="167083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08D7-F12F-4EB0-BF6B-FDA1E172CC5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7B194D-4502-4383-B7CF-49BC75EB270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4627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1984131" y="265846"/>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b="1" dirty="0">
                <a:latin typeface="Times New Roman" charset="0"/>
                <a:cs typeface="Times New Roman" charset="0"/>
              </a:rPr>
              <a:t>Advising Clients:  BCMR or DRB?</a:t>
            </a:r>
          </a:p>
        </p:txBody>
      </p:sp>
      <p:sp>
        <p:nvSpPr>
          <p:cNvPr id="47108" name="Content Placeholder 2"/>
          <p:cNvSpPr>
            <a:spLocks noGrp="1"/>
          </p:cNvSpPr>
          <p:nvPr>
            <p:ph idx="1"/>
          </p:nvPr>
        </p:nvSpPr>
        <p:spPr>
          <a:xfrm>
            <a:off x="1645920" y="1258866"/>
            <a:ext cx="8567613" cy="4905266"/>
          </a:xfrm>
        </p:spPr>
        <p:txBody>
          <a:bodyPr>
            <a:normAutofit/>
          </a:bodyPr>
          <a:lstStyle/>
          <a:p>
            <a:pPr marL="342900" indent="-342900">
              <a:buFont typeface="Wingdings" charset="0"/>
              <a:buChar char="Ø"/>
            </a:pPr>
            <a:r>
              <a:rPr lang="en-US" sz="2000" dirty="0">
                <a:latin typeface="Times New Roman" charset="0"/>
                <a:cs typeface="Times New Roman" charset="0"/>
              </a:rPr>
              <a:t>Discharge character, reason, or reenlistment code? DRB or BCMR  </a:t>
            </a:r>
          </a:p>
          <a:p>
            <a:pPr marL="342900" indent="-342900">
              <a:buFont typeface="Wingdings" charset="0"/>
              <a:buChar char="Ø"/>
            </a:pPr>
            <a:r>
              <a:rPr lang="en-US" sz="2000" dirty="0">
                <a:latin typeface="Times New Roman" charset="0"/>
                <a:cs typeface="Times New Roman" charset="0"/>
              </a:rPr>
              <a:t>Other relief (advancement, evaluation, pay)?  BCMR only</a:t>
            </a:r>
          </a:p>
          <a:p>
            <a:pPr marL="342900" indent="-342900">
              <a:buFont typeface="Wingdings" charset="0"/>
              <a:buChar char="Ø"/>
            </a:pPr>
            <a:r>
              <a:rPr lang="en-US" sz="2000" dirty="0">
                <a:latin typeface="Times New Roman" charset="0"/>
                <a:cs typeface="Times New Roman" charset="0"/>
              </a:rPr>
              <a:t>Limitations on applying to DRB:</a:t>
            </a:r>
          </a:p>
          <a:p>
            <a:pPr marL="636588" lvl="1">
              <a:buFont typeface="Wingdings" charset="0"/>
              <a:buChar char="§"/>
            </a:pPr>
            <a:r>
              <a:rPr lang="en-US" sz="2000" dirty="0">
                <a:latin typeface="Times New Roman" charset="0"/>
                <a:cs typeface="Times New Roman" charset="0"/>
              </a:rPr>
              <a:t>Discharge must be less than 15 years ago</a:t>
            </a:r>
          </a:p>
          <a:p>
            <a:pPr marL="636588" lvl="1">
              <a:buFont typeface="Wingdings" charset="0"/>
              <a:buChar char="§"/>
            </a:pPr>
            <a:r>
              <a:rPr lang="en-US" sz="2000" dirty="0">
                <a:latin typeface="Times New Roman" charset="0"/>
                <a:cs typeface="Times New Roman" charset="0"/>
              </a:rPr>
              <a:t>Cannot review discharge awarded by General Court-Martial</a:t>
            </a:r>
          </a:p>
          <a:p>
            <a:pPr marL="636588" lvl="1">
              <a:buFont typeface="Wingdings" charset="0"/>
              <a:buChar char="§"/>
            </a:pPr>
            <a:r>
              <a:rPr lang="en-US" sz="2000" dirty="0">
                <a:latin typeface="Times New Roman" charset="0"/>
                <a:cs typeface="Times New Roman" charset="0"/>
              </a:rPr>
              <a:t>Cannot change narrative reason to </a:t>
            </a:r>
            <a:r>
              <a:rPr lang="ja-JP" altLang="en-US" sz="2000" dirty="0">
                <a:latin typeface="Times New Roman" charset="0"/>
                <a:cs typeface="Times New Roman" charset="0"/>
              </a:rPr>
              <a:t>“</a:t>
            </a:r>
            <a:r>
              <a:rPr lang="en-US" sz="2000" dirty="0">
                <a:latin typeface="Times New Roman" charset="0"/>
                <a:cs typeface="Times New Roman" charset="0"/>
              </a:rPr>
              <a:t>Physical Disability</a:t>
            </a:r>
            <a:r>
              <a:rPr lang="ja-JP" altLang="en-US" sz="2000" dirty="0">
                <a:latin typeface="Times New Roman" charset="0"/>
                <a:cs typeface="Times New Roman" charset="0"/>
              </a:rPr>
              <a:t>”</a:t>
            </a:r>
            <a:endParaRPr lang="en-US" sz="2000" dirty="0">
              <a:latin typeface="Times New Roman" charset="0"/>
              <a:cs typeface="Times New Roman" charset="0"/>
            </a:endParaRPr>
          </a:p>
          <a:p>
            <a:pPr marL="636588" lvl="1">
              <a:buFont typeface="Wingdings" charset="0"/>
              <a:buChar char="§"/>
            </a:pPr>
            <a:r>
              <a:rPr lang="en-US" sz="2000" dirty="0">
                <a:latin typeface="Times New Roman" charset="0"/>
                <a:cs typeface="Times New Roman" charset="0"/>
              </a:rPr>
              <a:t>Cannot reinstate petitioner into the Service</a:t>
            </a:r>
          </a:p>
          <a:p>
            <a:pPr marL="636588" lvl="1">
              <a:buFont typeface="Wingdings" charset="0"/>
              <a:buChar char="§"/>
            </a:pPr>
            <a:r>
              <a:rPr lang="en-US" sz="2000" dirty="0">
                <a:latin typeface="Times New Roman" charset="0"/>
                <a:cs typeface="Times New Roman" charset="0"/>
              </a:rPr>
              <a:t>Cannot award back pay or separation pay </a:t>
            </a:r>
          </a:p>
          <a:p>
            <a:pPr marL="342900" indent="-342900">
              <a:buFont typeface="Wingdings" charset="0"/>
              <a:buChar char="Ø"/>
            </a:pPr>
            <a:r>
              <a:rPr lang="en-US" sz="2000" dirty="0">
                <a:latin typeface="Times New Roman" charset="0"/>
                <a:cs typeface="Times New Roman" charset="0"/>
              </a:rPr>
              <a:t>Leverage all review opportunities:	</a:t>
            </a:r>
          </a:p>
          <a:p>
            <a:pPr marL="636588" lvl="1">
              <a:buFont typeface="Calibri" charset="0"/>
              <a:buAutoNum type="arabicPeriod"/>
            </a:pPr>
            <a:r>
              <a:rPr lang="en-US" sz="1800" dirty="0">
                <a:latin typeface="Times New Roman" charset="0"/>
                <a:cs typeface="Times New Roman" charset="0"/>
              </a:rPr>
              <a:t>DRB document review</a:t>
            </a:r>
          </a:p>
          <a:p>
            <a:pPr marL="636588" lvl="1">
              <a:buFont typeface="Calibri" charset="0"/>
              <a:buAutoNum type="arabicPeriod"/>
            </a:pPr>
            <a:r>
              <a:rPr lang="en-US" sz="1800" dirty="0">
                <a:latin typeface="Times New Roman" charset="0"/>
                <a:cs typeface="Times New Roman" charset="0"/>
              </a:rPr>
              <a:t>DRB personal appearance</a:t>
            </a:r>
          </a:p>
          <a:p>
            <a:pPr marL="636588" lvl="1">
              <a:buFont typeface="Calibri" charset="0"/>
              <a:buAutoNum type="arabicPeriod"/>
            </a:pPr>
            <a:r>
              <a:rPr lang="en-US" sz="1800" dirty="0">
                <a:latin typeface="Times New Roman" charset="0"/>
                <a:cs typeface="Times New Roman" charset="0"/>
              </a:rPr>
              <a:t>BCMR petition</a:t>
            </a:r>
          </a:p>
          <a:p>
            <a:pPr marL="636588" lvl="1">
              <a:buFont typeface="Calibri" charset="0"/>
              <a:buAutoNum type="arabicPeriod"/>
            </a:pPr>
            <a:r>
              <a:rPr lang="en-US" sz="1800" dirty="0">
                <a:latin typeface="Times New Roman" charset="0"/>
                <a:cs typeface="Times New Roman" charset="0"/>
              </a:rPr>
              <a:t>Federal Court</a:t>
            </a:r>
          </a:p>
          <a:p>
            <a:pPr>
              <a:buFont typeface="Wingdings" charset="0"/>
              <a:buChar char="Ø"/>
            </a:pPr>
            <a:endParaRPr lang="en-US" sz="2000" dirty="0">
              <a:latin typeface="Times New Roman" charset="0"/>
              <a:cs typeface="Times New Roman" charset="0"/>
            </a:endParaRPr>
          </a:p>
        </p:txBody>
      </p:sp>
      <p:sp>
        <p:nvSpPr>
          <p:cNvPr id="5" name="Slide Number Placeholder 1"/>
          <p:cNvSpPr>
            <a:spLocks noGrp="1"/>
          </p:cNvSpPr>
          <p:nvPr>
            <p:ph type="sldNum" sz="quarter" idx="12"/>
          </p:nvPr>
        </p:nvSpPr>
        <p:spPr>
          <a:xfrm>
            <a:off x="8572500" y="6484816"/>
            <a:ext cx="2057400" cy="365125"/>
          </a:xfrm>
          <a:prstGeom prst="rect">
            <a:avLst/>
          </a:prstGeom>
        </p:spPr>
        <p:txBody>
          <a:bodyPr/>
          <a:lstStyle/>
          <a:p>
            <a:pPr algn="r"/>
            <a:fld id="{4B2B6964-E32A-4CED-8E04-09DD507499FB}" type="slidenum">
              <a:rPr lang="en-US" sz="1000" b="1">
                <a:latin typeface="Times New Roman" panose="02020603050405020304" pitchFamily="18" charset="0"/>
                <a:cs typeface="Times New Roman" panose="02020603050405020304" pitchFamily="18" charset="0"/>
              </a:rPr>
              <a:pPr algn="r"/>
              <a:t>3</a:t>
            </a:fld>
            <a:endParaRPr lang="en-US" b="1" dirty="0">
              <a:latin typeface="Times New Roman" panose="02020603050405020304" pitchFamily="18" charset="0"/>
              <a:cs typeface="Times New Roman" panose="02020603050405020304" pitchFamily="18" charset="0"/>
            </a:endParaRPr>
          </a:p>
        </p:txBody>
      </p:sp>
      <p:sp>
        <p:nvSpPr>
          <p:cNvPr id="50180" name="AutoShape 6" descr="Image result for law and order"/>
          <p:cNvSpPr>
            <a:spLocks noChangeAspect="1" noChangeArrowheads="1"/>
          </p:cNvSpPr>
          <p:nvPr/>
        </p:nvSpPr>
        <p:spPr bwMode="auto">
          <a:xfrm>
            <a:off x="15240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5436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82900" y="139700"/>
            <a:ext cx="6477000" cy="1143000"/>
          </a:xfrm>
        </p:spPr>
        <p:txBody>
          <a:bodyPr>
            <a:normAutofit/>
          </a:bodyPr>
          <a:lstStyle/>
          <a:p>
            <a:pPr algn="ctr">
              <a:defRPr/>
            </a:pPr>
            <a:r>
              <a:rPr lang="en-US" sz="4000" b="1" dirty="0">
                <a:latin typeface="Times New Roman" panose="02020603050405020304" pitchFamily="18" charset="0"/>
                <a:cs typeface="Times New Roman" panose="02020603050405020304" pitchFamily="18" charset="0"/>
              </a:rPr>
              <a:t>BCMR Authority </a:t>
            </a:r>
          </a:p>
        </p:txBody>
      </p:sp>
      <p:sp>
        <p:nvSpPr>
          <p:cNvPr id="36867" name="Content Placeholder 2"/>
          <p:cNvSpPr>
            <a:spLocks noGrp="1"/>
          </p:cNvSpPr>
          <p:nvPr>
            <p:ph idx="1"/>
          </p:nvPr>
        </p:nvSpPr>
        <p:spPr>
          <a:xfrm>
            <a:off x="1581373" y="1398495"/>
            <a:ext cx="8982635" cy="4668818"/>
          </a:xfrm>
        </p:spPr>
        <p:txBody>
          <a:bodyPr>
            <a:normAutofit fontScale="85000" lnSpcReduction="20000"/>
          </a:bodyPr>
          <a:lstStyle/>
          <a:p>
            <a:pPr>
              <a:spcBef>
                <a:spcPts val="1200"/>
              </a:spcBef>
              <a:buFont typeface="Wingdings" charset="0"/>
              <a:buChar char="Ø"/>
            </a:pPr>
            <a:r>
              <a:rPr lang="en-US" dirty="0">
                <a:latin typeface="Times New Roman" charset="0"/>
              </a:rPr>
              <a:t>“The Secretary… acting through boards of civilians… may correct any military record… when necessary to correct an </a:t>
            </a:r>
            <a:r>
              <a:rPr lang="en-US" u="sng" dirty="0">
                <a:latin typeface="Times New Roman" charset="0"/>
              </a:rPr>
              <a:t>error</a:t>
            </a:r>
            <a:r>
              <a:rPr lang="en-US" dirty="0">
                <a:latin typeface="Times New Roman" charset="0"/>
              </a:rPr>
              <a:t> or </a:t>
            </a:r>
            <a:r>
              <a:rPr lang="en-US" u="sng" dirty="0">
                <a:latin typeface="Times New Roman" charset="0"/>
              </a:rPr>
              <a:t>injustice</a:t>
            </a:r>
            <a:r>
              <a:rPr lang="en-US" dirty="0">
                <a:latin typeface="Times New Roman" charset="0"/>
              </a:rPr>
              <a:t>…” (10 U.S.C. §1552)</a:t>
            </a:r>
          </a:p>
          <a:p>
            <a:pPr>
              <a:spcBef>
                <a:spcPts val="1200"/>
              </a:spcBef>
              <a:buFont typeface="Wingdings" charset="0"/>
              <a:buChar char="Ø"/>
            </a:pPr>
            <a:r>
              <a:rPr lang="en-US" u="sng" dirty="0">
                <a:latin typeface="Times New Roman" charset="0"/>
                <a:cs typeface="Times New Roman" charset="0"/>
              </a:rPr>
              <a:t>Mission</a:t>
            </a:r>
            <a:r>
              <a:rPr lang="en-US" sz="1600" dirty="0">
                <a:latin typeface="Times New Roman" charset="0"/>
                <a:cs typeface="Times New Roman" charset="0"/>
              </a:rPr>
              <a:t>:  </a:t>
            </a:r>
            <a:r>
              <a:rPr lang="en-US" sz="2000" dirty="0">
                <a:latin typeface="Times New Roman" charset="0"/>
                <a:cs typeface="Times New Roman" charset="0"/>
              </a:rPr>
              <a:t>Correct errors or remove injustices from military records for Active Duty, Reserve, and former Service Members.  The BCMRs seek to:</a:t>
            </a:r>
          </a:p>
          <a:p>
            <a:pPr marL="688975" lvl="1">
              <a:spcBef>
                <a:spcPts val="1200"/>
              </a:spcBef>
              <a:buFont typeface="Wingdings" panose="05000000000000000000" pitchFamily="2" charset="2"/>
              <a:buChar char="§"/>
            </a:pPr>
            <a:r>
              <a:rPr lang="en-US" dirty="0">
                <a:latin typeface="Times New Roman" charset="0"/>
                <a:cs typeface="Times New Roman" charset="0"/>
              </a:rPr>
              <a:t>Be accessible, transparent, fair, and efficient in assisting veterans seeking to correct their records; </a:t>
            </a:r>
          </a:p>
          <a:p>
            <a:pPr marL="688975" lvl="1">
              <a:spcBef>
                <a:spcPts val="1200"/>
              </a:spcBef>
              <a:buFont typeface="Wingdings" panose="05000000000000000000" pitchFamily="2" charset="2"/>
              <a:buChar char="§"/>
            </a:pPr>
            <a:r>
              <a:rPr lang="en-US" dirty="0">
                <a:latin typeface="Times New Roman" charset="0"/>
                <a:cs typeface="Times New Roman" charset="0"/>
              </a:rPr>
              <a:t>Provide an unbiased examination of service and other related records, and evenly present petitioners’ request and supporting materials to enable </a:t>
            </a:r>
            <a:r>
              <a:rPr lang="en-US" altLang="ja-JP" dirty="0">
                <a:latin typeface="Times New Roman" charset="0"/>
                <a:cs typeface="Times New Roman" charset="0"/>
              </a:rPr>
              <a:t>the Board to fairly render decisions.</a:t>
            </a:r>
            <a:endParaRPr lang="en-US" dirty="0">
              <a:latin typeface="Times New Roman" charset="0"/>
              <a:cs typeface="Times New Roman" charset="0"/>
            </a:endParaRPr>
          </a:p>
          <a:p>
            <a:pPr>
              <a:spcBef>
                <a:spcPts val="1200"/>
              </a:spcBef>
              <a:buFont typeface="Wingdings" charset="0"/>
              <a:buChar char="Ø"/>
            </a:pPr>
            <a:r>
              <a:rPr lang="en-US" dirty="0">
                <a:latin typeface="Times New Roman" charset="0"/>
              </a:rPr>
              <a:t>Highest level of administrative appeal in the Department of the Army / Navy / Air Force.</a:t>
            </a:r>
          </a:p>
          <a:p>
            <a:pPr marL="688975" lvl="1">
              <a:spcBef>
                <a:spcPts val="1200"/>
              </a:spcBef>
              <a:buFont typeface="Wingdings" panose="05000000000000000000" pitchFamily="2" charset="2"/>
              <a:buChar char="§"/>
            </a:pPr>
            <a:r>
              <a:rPr lang="en-US" dirty="0">
                <a:latin typeface="Times New Roman" charset="0"/>
              </a:rPr>
              <a:t>Decisions are “final agency action” </a:t>
            </a:r>
          </a:p>
          <a:p>
            <a:pPr marL="688975" lvl="1">
              <a:spcBef>
                <a:spcPts val="1200"/>
              </a:spcBef>
              <a:buFont typeface="Wingdings" panose="05000000000000000000" pitchFamily="2" charset="2"/>
              <a:buChar char="§"/>
            </a:pPr>
            <a:r>
              <a:rPr lang="en-US" dirty="0">
                <a:latin typeface="Times New Roman" charset="0"/>
              </a:rPr>
              <a:t>Federal Courts apply an “arbitrary and capricious” standard of review”</a:t>
            </a:r>
          </a:p>
          <a:p>
            <a:pPr>
              <a:spcBef>
                <a:spcPts val="1200"/>
              </a:spcBef>
              <a:buNone/>
            </a:pPr>
            <a:endParaRPr lang="en-US" dirty="0">
              <a:solidFill>
                <a:srgbClr val="000000"/>
              </a:solidFill>
              <a:latin typeface="Times New Roman" charset="0"/>
            </a:endParaRPr>
          </a:p>
        </p:txBody>
      </p:sp>
      <p:sp>
        <p:nvSpPr>
          <p:cNvPr id="2" name="Slide Number Placeholder 1"/>
          <p:cNvSpPr>
            <a:spLocks noGrp="1"/>
          </p:cNvSpPr>
          <p:nvPr>
            <p:ph type="sldNum" sz="quarter" idx="12"/>
          </p:nvPr>
        </p:nvSpPr>
        <p:spPr/>
        <p:txBody>
          <a:bodyPr/>
          <a:lstStyle/>
          <a:p>
            <a:pPr>
              <a:defRPr/>
            </a:pPr>
            <a:fld id="{F7781BFC-AD6E-433C-8643-5B6C301145D8}" type="slidenum">
              <a:rPr lang="en-US" smtClean="0"/>
              <a:pPr>
                <a:defRPr/>
              </a:pPr>
              <a:t>4</a:t>
            </a:fld>
            <a:endParaRPr lang="en-US" dirty="0"/>
          </a:p>
        </p:txBody>
      </p:sp>
    </p:spTree>
    <p:extLst>
      <p:ext uri="{BB962C8B-B14F-4D97-AF65-F5344CB8AC3E}">
        <p14:creationId xmlns:p14="http://schemas.microsoft.com/office/powerpoint/2010/main" val="105998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BCMR Authority</a:t>
            </a:r>
          </a:p>
        </p:txBody>
      </p:sp>
      <p:sp>
        <p:nvSpPr>
          <p:cNvPr id="27651" name="Content Placeholder 2"/>
          <p:cNvSpPr>
            <a:spLocks noGrp="1"/>
          </p:cNvSpPr>
          <p:nvPr>
            <p:ph idx="1"/>
          </p:nvPr>
        </p:nvSpPr>
        <p:spPr>
          <a:xfrm>
            <a:off x="838200" y="1796527"/>
            <a:ext cx="10515600" cy="4380436"/>
          </a:xfrm>
        </p:spPr>
        <p:txBody>
          <a:bodyPr/>
          <a:lstStyle/>
          <a:p>
            <a:pPr>
              <a:buFont typeface="Wingdings" panose="05000000000000000000" pitchFamily="2" charset="2"/>
              <a:buChar char="Ø"/>
            </a:pPr>
            <a:r>
              <a:rPr lang="en-US" dirty="0"/>
              <a:t>Powers are very broad</a:t>
            </a:r>
          </a:p>
          <a:p>
            <a:pPr>
              <a:buFont typeface="Wingdings" panose="05000000000000000000" pitchFamily="2" charset="2"/>
              <a:buChar char="Ø"/>
            </a:pPr>
            <a:r>
              <a:rPr lang="en-US" dirty="0"/>
              <a:t>Board cannot change the law, but can change the facts in a military record to make them fit the law</a:t>
            </a:r>
          </a:p>
          <a:p>
            <a:pPr marL="750888" lvl="1">
              <a:buFont typeface="Wingdings" panose="05000000000000000000" pitchFamily="2" charset="2"/>
              <a:buChar char="§"/>
            </a:pPr>
            <a:r>
              <a:rPr lang="en-US" dirty="0"/>
              <a:t>To remove an injustice, the Board can change a record to reflect the way things </a:t>
            </a:r>
            <a:r>
              <a:rPr lang="en-US" i="1" dirty="0"/>
              <a:t>should</a:t>
            </a:r>
            <a:r>
              <a:rPr lang="en-US" dirty="0"/>
              <a:t> be, rather than how they actually are</a:t>
            </a:r>
          </a:p>
          <a:p>
            <a:pPr marL="750888" lvl="1">
              <a:buFont typeface="Wingdings" panose="05000000000000000000" pitchFamily="2" charset="2"/>
              <a:buChar char="§"/>
            </a:pPr>
            <a:r>
              <a:rPr lang="en-US" dirty="0"/>
              <a:t>Court martial findings cannot be changed; Board action(s) limited to clemency</a:t>
            </a:r>
          </a:p>
          <a:p>
            <a:pPr>
              <a:buFont typeface="Wingdings" panose="05000000000000000000" pitchFamily="2" charset="2"/>
              <a:buChar char="Ø"/>
            </a:pPr>
            <a:r>
              <a:rPr lang="en-US" dirty="0"/>
              <a:t>Secretaries have delegated approval authority in many, but not all, cases to an Assistant Secretary, Senior Executive Service leader, or BCMR Executive Director</a:t>
            </a:r>
          </a:p>
        </p:txBody>
      </p:sp>
      <p:sp>
        <p:nvSpPr>
          <p:cNvPr id="2" name="Slide Number Placeholder 1"/>
          <p:cNvSpPr>
            <a:spLocks noGrp="1"/>
          </p:cNvSpPr>
          <p:nvPr>
            <p:ph type="sldNum" sz="quarter" idx="12"/>
          </p:nvPr>
        </p:nvSpPr>
        <p:spPr/>
        <p:txBody>
          <a:bodyPr/>
          <a:lstStyle/>
          <a:p>
            <a:pPr>
              <a:defRPr/>
            </a:pPr>
            <a:fld id="{F7781BFC-AD6E-433C-8643-5B6C301145D8}" type="slidenum">
              <a:rPr lang="en-US" smtClean="0"/>
              <a:pPr>
                <a:defRPr/>
              </a:pPr>
              <a:t>5</a:t>
            </a:fld>
            <a:endParaRPr lang="en-US" dirty="0"/>
          </a:p>
        </p:txBody>
      </p:sp>
    </p:spTree>
    <p:extLst>
      <p:ext uri="{BB962C8B-B14F-4D97-AF65-F5344CB8AC3E}">
        <p14:creationId xmlns:p14="http://schemas.microsoft.com/office/powerpoint/2010/main" val="250430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82900" y="139700"/>
            <a:ext cx="6477000" cy="1143000"/>
          </a:xfrm>
        </p:spPr>
        <p:txBody>
          <a:bodyPr>
            <a:normAutofit/>
          </a:bodyPr>
          <a:lstStyle/>
          <a:p>
            <a:pPr algn="ctr">
              <a:defRPr/>
            </a:pPr>
            <a:r>
              <a:rPr lang="en-US" sz="4000" b="1" dirty="0">
                <a:latin typeface="Times New Roman" panose="02020603050405020304" pitchFamily="18" charset="0"/>
                <a:cs typeface="Times New Roman" panose="02020603050405020304" pitchFamily="18" charset="0"/>
              </a:rPr>
              <a:t>BCMR Authority </a:t>
            </a:r>
          </a:p>
        </p:txBody>
      </p:sp>
      <p:sp>
        <p:nvSpPr>
          <p:cNvPr id="27651" name="Content Placeholder 2"/>
          <p:cNvSpPr>
            <a:spLocks noGrp="1"/>
          </p:cNvSpPr>
          <p:nvPr>
            <p:ph idx="1"/>
          </p:nvPr>
        </p:nvSpPr>
        <p:spPr>
          <a:xfrm>
            <a:off x="1237129" y="1353147"/>
            <a:ext cx="9940066" cy="4488256"/>
          </a:xfrm>
        </p:spPr>
        <p:txBody>
          <a:bodyPr>
            <a:normAutofit/>
          </a:bodyPr>
          <a:lstStyle/>
          <a:p>
            <a:pPr>
              <a:buFont typeface="Wingdings" charset="0"/>
              <a:buChar char="Ø"/>
              <a:defRPr/>
            </a:pPr>
            <a:r>
              <a:rPr lang="en-US" sz="1600" dirty="0">
                <a:cs typeface="Times New Roman" charset="0"/>
              </a:rPr>
              <a:t>BCMR can review decisions of other boards</a:t>
            </a:r>
          </a:p>
          <a:p>
            <a:pPr marL="750888" lvl="1">
              <a:buFont typeface="Wingdings" panose="05000000000000000000" pitchFamily="2" charset="2"/>
              <a:buChar char="§"/>
              <a:defRPr/>
            </a:pPr>
            <a:r>
              <a:rPr lang="en-US" sz="1600" dirty="0">
                <a:cs typeface="Times New Roman" charset="0"/>
              </a:rPr>
              <a:t>Petitioners must exhaust administrative remedies</a:t>
            </a:r>
          </a:p>
          <a:p>
            <a:pPr marL="750888" lvl="1">
              <a:buFont typeface="Wingdings" panose="05000000000000000000" pitchFamily="2" charset="2"/>
              <a:buChar char="§"/>
              <a:defRPr/>
            </a:pPr>
            <a:r>
              <a:rPr lang="en-US" sz="1600" dirty="0">
                <a:cs typeface="Times New Roman" charset="0"/>
              </a:rPr>
              <a:t>Discharges &lt; 15 yrs old should be reviewed by Discharge Review Board</a:t>
            </a:r>
          </a:p>
          <a:p>
            <a:pPr>
              <a:buFont typeface="Wingdings" charset="0"/>
              <a:buChar char="Ø"/>
              <a:defRPr/>
            </a:pPr>
            <a:r>
              <a:rPr lang="en-US" sz="1600" dirty="0">
                <a:cs typeface="Times New Roman" charset="0"/>
              </a:rPr>
              <a:t>Limitations:  </a:t>
            </a:r>
          </a:p>
          <a:p>
            <a:pPr marL="750888" lvl="1">
              <a:buFont typeface="Wingdings" panose="05000000000000000000" pitchFamily="2" charset="2"/>
              <a:buChar char="§"/>
              <a:defRPr/>
            </a:pPr>
            <a:r>
              <a:rPr lang="en-US" sz="1600" dirty="0">
                <a:cs typeface="Times New Roman" charset="0"/>
              </a:rPr>
              <a:t>Statute of Limitations:  3 years; may be waived in the interest of justice</a:t>
            </a:r>
          </a:p>
          <a:p>
            <a:pPr marL="750888" lvl="1">
              <a:buFont typeface="Wingdings" panose="05000000000000000000" pitchFamily="2" charset="2"/>
              <a:buChar char="§"/>
              <a:defRPr/>
            </a:pPr>
            <a:r>
              <a:rPr lang="en-US" sz="1600" dirty="0">
                <a:cs typeface="Times New Roman" charset="0"/>
              </a:rPr>
              <a:t>Reconsideration:  By regulation requires “new and material evidence” within one year of BCMR decision  (BCNR policy, the one year may be waived)</a:t>
            </a:r>
          </a:p>
          <a:p>
            <a:pPr marL="750888" lvl="1">
              <a:buFont typeface="Wingdings" panose="05000000000000000000" pitchFamily="2" charset="2"/>
              <a:buChar char="§"/>
              <a:defRPr/>
            </a:pPr>
            <a:r>
              <a:rPr lang="en-US" sz="1600" dirty="0">
                <a:solidFill>
                  <a:srgbClr val="000000"/>
                </a:solidFill>
                <a:cs typeface="Times New Roman" charset="0"/>
              </a:rPr>
              <a:t>No authority, </a:t>
            </a:r>
            <a:r>
              <a:rPr lang="en-US" sz="1600" dirty="0" err="1">
                <a:solidFill>
                  <a:srgbClr val="000000"/>
                </a:solidFill>
                <a:cs typeface="Times New Roman" charset="0"/>
              </a:rPr>
              <a:t>sua</a:t>
            </a:r>
            <a:r>
              <a:rPr lang="en-US" sz="1600" dirty="0">
                <a:solidFill>
                  <a:srgbClr val="000000"/>
                </a:solidFill>
                <a:cs typeface="Times New Roman" charset="0"/>
              </a:rPr>
              <a:t> </a:t>
            </a:r>
            <a:r>
              <a:rPr lang="en-US" sz="1600" dirty="0" err="1">
                <a:solidFill>
                  <a:srgbClr val="000000"/>
                </a:solidFill>
                <a:cs typeface="Times New Roman" charset="0"/>
              </a:rPr>
              <a:t>sponte</a:t>
            </a:r>
            <a:r>
              <a:rPr lang="en-US" sz="1600" dirty="0">
                <a:solidFill>
                  <a:srgbClr val="000000"/>
                </a:solidFill>
                <a:cs typeface="Times New Roman" charset="0"/>
              </a:rPr>
              <a:t>, to review records.  BCMRs can only act on a petition from an individual veteran or directive by Service Secretary on behalf of a group similarly harmed by the same error or injustice. </a:t>
            </a:r>
          </a:p>
          <a:p>
            <a:pPr marL="750888" lvl="1">
              <a:buFont typeface="Wingdings" panose="05000000000000000000" pitchFamily="2" charset="2"/>
              <a:buChar char="§"/>
              <a:defRPr/>
            </a:pPr>
            <a:r>
              <a:rPr lang="en-US" sz="1600" dirty="0">
                <a:cs typeface="Times New Roman" charset="0"/>
              </a:rPr>
              <a:t>Cannot overturn court-martial convictions, but can grant clemency</a:t>
            </a:r>
          </a:p>
          <a:p>
            <a:pPr marL="750888" lvl="1">
              <a:buFont typeface="Wingdings" panose="05000000000000000000" pitchFamily="2" charset="2"/>
              <a:buChar char="§"/>
              <a:defRPr/>
            </a:pPr>
            <a:r>
              <a:rPr lang="en-US" sz="1600" dirty="0"/>
              <a:t>Cannot change records of other agencies, or actions taken by the President</a:t>
            </a:r>
          </a:p>
          <a:p>
            <a:pPr marL="750888" lvl="1">
              <a:buFont typeface="Wingdings" panose="05000000000000000000" pitchFamily="2" charset="2"/>
              <a:buChar char="§"/>
              <a:defRPr/>
            </a:pPr>
            <a:r>
              <a:rPr lang="en-US" sz="1600" spc="-5" dirty="0">
                <a:cs typeface="Times New Roman"/>
              </a:rPr>
              <a:t>Service Secretaries have </a:t>
            </a:r>
            <a:r>
              <a:rPr lang="en-US" sz="1600" dirty="0">
                <a:cs typeface="Times New Roman"/>
              </a:rPr>
              <a:t>re</a:t>
            </a:r>
            <a:r>
              <a:rPr lang="en-US" sz="1600" spc="-5" dirty="0">
                <a:cs typeface="Times New Roman"/>
              </a:rPr>
              <a:t>s</a:t>
            </a:r>
            <a:r>
              <a:rPr lang="en-US" sz="1600" dirty="0">
                <a:cs typeface="Times New Roman"/>
              </a:rPr>
              <a:t>erved</a:t>
            </a:r>
            <a:r>
              <a:rPr lang="en-US" sz="1600" spc="-10" dirty="0">
                <a:cs typeface="Times New Roman"/>
              </a:rPr>
              <a:t> </a:t>
            </a:r>
            <a:r>
              <a:rPr lang="en-US" sz="1600" dirty="0">
                <a:cs typeface="Times New Roman"/>
              </a:rPr>
              <a:t>final</a:t>
            </a:r>
            <a:r>
              <a:rPr lang="en-US" sz="1600" spc="-5" dirty="0">
                <a:cs typeface="Times New Roman"/>
              </a:rPr>
              <a:t> </a:t>
            </a:r>
            <a:r>
              <a:rPr lang="en-US" sz="1600" dirty="0">
                <a:cs typeface="Times New Roman"/>
              </a:rPr>
              <a:t>deci</a:t>
            </a:r>
            <a:r>
              <a:rPr lang="en-US" sz="1600" spc="-5" dirty="0">
                <a:cs typeface="Times New Roman"/>
              </a:rPr>
              <a:t>s</a:t>
            </a:r>
            <a:r>
              <a:rPr lang="en-US" sz="1600" dirty="0">
                <a:cs typeface="Times New Roman"/>
              </a:rPr>
              <a:t>ion</a:t>
            </a:r>
            <a:r>
              <a:rPr lang="en-US" sz="1600" spc="-20" dirty="0">
                <a:cs typeface="Times New Roman"/>
              </a:rPr>
              <a:t> </a:t>
            </a:r>
            <a:r>
              <a:rPr lang="en-US" sz="1600" dirty="0">
                <a:cs typeface="Times New Roman"/>
              </a:rPr>
              <a:t>authority</a:t>
            </a:r>
            <a:r>
              <a:rPr lang="en-US" sz="1600" spc="-20" dirty="0">
                <a:cs typeface="Times New Roman"/>
              </a:rPr>
              <a:t> </a:t>
            </a:r>
            <a:r>
              <a:rPr lang="en-US" sz="1600" dirty="0">
                <a:cs typeface="Times New Roman"/>
              </a:rPr>
              <a:t>in</a:t>
            </a:r>
            <a:r>
              <a:rPr lang="en-US" sz="1600" spc="5" dirty="0">
                <a:cs typeface="Times New Roman"/>
              </a:rPr>
              <a:t> </a:t>
            </a:r>
            <a:r>
              <a:rPr lang="en-US" sz="1600" spc="-5" dirty="0">
                <a:cs typeface="Times New Roman"/>
              </a:rPr>
              <a:t>s</a:t>
            </a:r>
            <a:r>
              <a:rPr lang="en-US" sz="1600" dirty="0">
                <a:cs typeface="Times New Roman"/>
              </a:rPr>
              <a:t>o</a:t>
            </a:r>
            <a:r>
              <a:rPr lang="en-US" sz="1600" spc="-10" dirty="0">
                <a:cs typeface="Times New Roman"/>
              </a:rPr>
              <a:t>m</a:t>
            </a:r>
            <a:r>
              <a:rPr lang="en-US" sz="1600" dirty="0">
                <a:cs typeface="Times New Roman"/>
              </a:rPr>
              <a:t>e</a:t>
            </a:r>
            <a:r>
              <a:rPr lang="en-US" sz="1600" spc="10" dirty="0">
                <a:cs typeface="Times New Roman"/>
              </a:rPr>
              <a:t> </a:t>
            </a:r>
            <a:r>
              <a:rPr lang="en-US" sz="1600" spc="5" dirty="0">
                <a:cs typeface="Times New Roman"/>
              </a:rPr>
              <a:t>ca</a:t>
            </a:r>
            <a:r>
              <a:rPr lang="en-US" sz="1600" spc="-5" dirty="0">
                <a:cs typeface="Times New Roman"/>
              </a:rPr>
              <a:t>s</a:t>
            </a:r>
            <a:r>
              <a:rPr lang="en-US" sz="1600" spc="5" dirty="0">
                <a:cs typeface="Times New Roman"/>
              </a:rPr>
              <a:t>es</a:t>
            </a:r>
          </a:p>
          <a:p>
            <a:pPr marL="750888" lvl="1">
              <a:buFont typeface="Wingdings" panose="05000000000000000000" pitchFamily="2" charset="2"/>
              <a:buChar char="§"/>
              <a:defRPr/>
            </a:pPr>
            <a:r>
              <a:rPr lang="en-US" sz="1600" dirty="0">
                <a:cs typeface="Times New Roman"/>
              </a:rPr>
              <a:t>Burden</a:t>
            </a:r>
            <a:r>
              <a:rPr lang="en-US" sz="1600" spc="5" dirty="0">
                <a:cs typeface="Times New Roman"/>
              </a:rPr>
              <a:t> </a:t>
            </a:r>
            <a:r>
              <a:rPr lang="en-US" sz="1600" dirty="0">
                <a:cs typeface="Times New Roman"/>
              </a:rPr>
              <a:t>on</a:t>
            </a:r>
            <a:r>
              <a:rPr lang="en-US" sz="1600" spc="-10" dirty="0">
                <a:cs typeface="Times New Roman"/>
              </a:rPr>
              <a:t> </a:t>
            </a:r>
            <a:r>
              <a:rPr lang="en-US" sz="1600" dirty="0">
                <a:cs typeface="Times New Roman"/>
              </a:rPr>
              <a:t>applicant</a:t>
            </a:r>
            <a:r>
              <a:rPr lang="en-US" sz="1600" spc="-15" dirty="0">
                <a:cs typeface="Times New Roman"/>
              </a:rPr>
              <a:t> </a:t>
            </a:r>
            <a:r>
              <a:rPr lang="en-US" sz="1600" dirty="0">
                <a:cs typeface="Times New Roman"/>
              </a:rPr>
              <a:t>to</a:t>
            </a:r>
            <a:r>
              <a:rPr lang="en-US" sz="1600" spc="-10" dirty="0">
                <a:cs typeface="Times New Roman"/>
              </a:rPr>
              <a:t> </a:t>
            </a:r>
            <a:r>
              <a:rPr lang="en-US" sz="1600" dirty="0">
                <a:cs typeface="Times New Roman"/>
              </a:rPr>
              <a:t>provide</a:t>
            </a:r>
            <a:r>
              <a:rPr lang="en-US" sz="1600" spc="-5" dirty="0">
                <a:cs typeface="Times New Roman"/>
              </a:rPr>
              <a:t> s</a:t>
            </a:r>
            <a:r>
              <a:rPr lang="en-US" sz="1600" dirty="0">
                <a:cs typeface="Times New Roman"/>
              </a:rPr>
              <a:t>u</a:t>
            </a:r>
            <a:r>
              <a:rPr lang="en-US" sz="1600" spc="-40" dirty="0">
                <a:cs typeface="Times New Roman"/>
              </a:rPr>
              <a:t>f</a:t>
            </a:r>
            <a:r>
              <a:rPr lang="en-US" sz="1600" dirty="0">
                <a:cs typeface="Times New Roman"/>
              </a:rPr>
              <a:t>ficient</a:t>
            </a:r>
            <a:r>
              <a:rPr lang="en-US" sz="1600" spc="-15" dirty="0">
                <a:cs typeface="Times New Roman"/>
              </a:rPr>
              <a:t> </a:t>
            </a:r>
            <a:r>
              <a:rPr lang="en-US" sz="1600" dirty="0">
                <a:cs typeface="Times New Roman"/>
              </a:rPr>
              <a:t>evidence</a:t>
            </a:r>
            <a:r>
              <a:rPr lang="en-US" sz="1600" spc="-15" dirty="0">
                <a:cs typeface="Times New Roman"/>
              </a:rPr>
              <a:t> </a:t>
            </a:r>
            <a:r>
              <a:rPr lang="en-US" sz="1600" dirty="0">
                <a:cs typeface="Times New Roman"/>
              </a:rPr>
              <a:t>to</a:t>
            </a:r>
            <a:r>
              <a:rPr lang="en-US" sz="1600" spc="-10" dirty="0">
                <a:cs typeface="Times New Roman"/>
              </a:rPr>
              <a:t> </a:t>
            </a:r>
            <a:r>
              <a:rPr lang="en-US" sz="1600" spc="-5" dirty="0">
                <a:cs typeface="Times New Roman"/>
              </a:rPr>
              <a:t>s</a:t>
            </a:r>
            <a:r>
              <a:rPr lang="en-US" sz="1600" dirty="0">
                <a:cs typeface="Times New Roman"/>
              </a:rPr>
              <a:t>how it</a:t>
            </a:r>
            <a:r>
              <a:rPr lang="en-US" sz="1600" spc="-5" dirty="0">
                <a:cs typeface="Times New Roman"/>
              </a:rPr>
              <a:t> </a:t>
            </a:r>
            <a:r>
              <a:rPr lang="en-US" sz="1600" dirty="0">
                <a:cs typeface="Times New Roman"/>
              </a:rPr>
              <a:t>is </a:t>
            </a:r>
            <a:r>
              <a:rPr lang="en-US" sz="1600" spc="-10" dirty="0">
                <a:cs typeface="Times New Roman"/>
              </a:rPr>
              <a:t>“m</a:t>
            </a:r>
            <a:r>
              <a:rPr lang="en-US" sz="1600" dirty="0">
                <a:cs typeface="Times New Roman"/>
              </a:rPr>
              <a:t>ore</a:t>
            </a:r>
            <a:r>
              <a:rPr lang="en-US" sz="1600" spc="10" dirty="0">
                <a:cs typeface="Times New Roman"/>
              </a:rPr>
              <a:t> </a:t>
            </a:r>
            <a:r>
              <a:rPr lang="en-US" sz="1600" dirty="0">
                <a:cs typeface="Times New Roman"/>
              </a:rPr>
              <a:t>likely</a:t>
            </a:r>
            <a:r>
              <a:rPr lang="en-US" sz="1600" spc="-20" dirty="0">
                <a:cs typeface="Times New Roman"/>
              </a:rPr>
              <a:t> </a:t>
            </a:r>
            <a:r>
              <a:rPr lang="en-US" sz="1600" dirty="0">
                <a:cs typeface="Times New Roman"/>
              </a:rPr>
              <a:t>than not”</a:t>
            </a:r>
            <a:r>
              <a:rPr lang="en-US" sz="1600" spc="-5" dirty="0">
                <a:cs typeface="Times New Roman"/>
              </a:rPr>
              <a:t> </a:t>
            </a:r>
            <a:r>
              <a:rPr lang="en-US" sz="1600" dirty="0">
                <a:cs typeface="Times New Roman"/>
              </a:rPr>
              <a:t>there</a:t>
            </a:r>
            <a:r>
              <a:rPr lang="en-US" sz="1600" spc="-15" dirty="0">
                <a:cs typeface="Times New Roman"/>
              </a:rPr>
              <a:t> </a:t>
            </a:r>
            <a:r>
              <a:rPr lang="en-US" sz="1600" spc="-5" dirty="0">
                <a:cs typeface="Times New Roman"/>
              </a:rPr>
              <a:t>w</a:t>
            </a:r>
            <a:r>
              <a:rPr lang="en-US" sz="1600" dirty="0">
                <a:cs typeface="Times New Roman"/>
              </a:rPr>
              <a:t>as a</a:t>
            </a:r>
            <a:r>
              <a:rPr lang="en-US" sz="1600" spc="-5" dirty="0">
                <a:cs typeface="Times New Roman"/>
              </a:rPr>
              <a:t> </a:t>
            </a:r>
            <a:r>
              <a:rPr lang="en-US" sz="1600" spc="-10" dirty="0">
                <a:cs typeface="Times New Roman"/>
              </a:rPr>
              <a:t>m</a:t>
            </a:r>
            <a:r>
              <a:rPr lang="en-US" sz="1600" dirty="0">
                <a:cs typeface="Times New Roman"/>
              </a:rPr>
              <a:t>aterial</a:t>
            </a:r>
            <a:r>
              <a:rPr lang="en-US" sz="1600" spc="-5" dirty="0">
                <a:cs typeface="Times New Roman"/>
              </a:rPr>
              <a:t> </a:t>
            </a:r>
            <a:r>
              <a:rPr lang="en-US" sz="1600" dirty="0">
                <a:cs typeface="Times New Roman"/>
              </a:rPr>
              <a:t>error</a:t>
            </a:r>
            <a:r>
              <a:rPr lang="en-US" sz="1600" spc="-10" dirty="0">
                <a:cs typeface="Times New Roman"/>
              </a:rPr>
              <a:t> </a:t>
            </a:r>
            <a:r>
              <a:rPr lang="en-US" sz="1600" dirty="0">
                <a:cs typeface="Times New Roman"/>
              </a:rPr>
              <a:t>or</a:t>
            </a:r>
            <a:r>
              <a:rPr lang="en-US" sz="1600" spc="-10" dirty="0">
                <a:cs typeface="Times New Roman"/>
              </a:rPr>
              <a:t> </a:t>
            </a:r>
            <a:r>
              <a:rPr lang="en-US" sz="1600" dirty="0">
                <a:cs typeface="Times New Roman"/>
              </a:rPr>
              <a:t>inju</a:t>
            </a:r>
            <a:r>
              <a:rPr lang="en-US" sz="1600" spc="-5" dirty="0">
                <a:cs typeface="Times New Roman"/>
              </a:rPr>
              <a:t>s</a:t>
            </a:r>
            <a:r>
              <a:rPr lang="en-US" sz="1600" dirty="0">
                <a:cs typeface="Times New Roman"/>
              </a:rPr>
              <a:t>tice</a:t>
            </a:r>
            <a:endParaRPr lang="en-US" sz="1600" dirty="0"/>
          </a:p>
          <a:p>
            <a:pPr>
              <a:buFont typeface="Wingdings" charset="0"/>
              <a:buChar char="Ø"/>
              <a:defRPr/>
            </a:pPr>
            <a:r>
              <a:rPr lang="en-US" sz="1600" dirty="0">
                <a:cs typeface="Times New Roman" charset="0"/>
              </a:rPr>
              <a:t>Not an Investigative Body </a:t>
            </a:r>
          </a:p>
          <a:p>
            <a:pPr>
              <a:buFont typeface="Wingdings" charset="0"/>
              <a:buChar char="Ø"/>
              <a:defRPr/>
            </a:pPr>
            <a:endParaRPr lang="en-US" sz="1800" dirty="0">
              <a:cs typeface="Times New Roman" charset="0"/>
            </a:endParaRPr>
          </a:p>
          <a:p>
            <a:pPr marL="750888" lvl="1">
              <a:buFont typeface="Wingdings" panose="05000000000000000000" pitchFamily="2" charset="2"/>
              <a:buChar char="§"/>
              <a:defRPr/>
            </a:pPr>
            <a:endParaRPr lang="en-US" dirty="0"/>
          </a:p>
          <a:p>
            <a:pPr marL="0" indent="0">
              <a:buNone/>
              <a:defRPr/>
            </a:pPr>
            <a:endParaRPr lang="en-US" dirty="0">
              <a:cs typeface="+mn-cs"/>
            </a:endParaRPr>
          </a:p>
          <a:p>
            <a:pPr marL="342900" indent="-342900">
              <a:buFont typeface="Wingdings" charset="0"/>
              <a:buChar char="Ø"/>
              <a:defRPr/>
            </a:pPr>
            <a:endParaRPr lang="en-US" dirty="0">
              <a:cs typeface="+mn-cs"/>
            </a:endParaRPr>
          </a:p>
        </p:txBody>
      </p:sp>
      <p:sp>
        <p:nvSpPr>
          <p:cNvPr id="2" name="Slide Number Placeholder 1"/>
          <p:cNvSpPr>
            <a:spLocks noGrp="1"/>
          </p:cNvSpPr>
          <p:nvPr>
            <p:ph type="sldNum" sz="quarter" idx="12"/>
          </p:nvPr>
        </p:nvSpPr>
        <p:spPr/>
        <p:txBody>
          <a:bodyPr/>
          <a:lstStyle/>
          <a:p>
            <a:pPr>
              <a:defRPr/>
            </a:pPr>
            <a:fld id="{F7781BFC-AD6E-433C-8643-5B6C301145D8}" type="slidenum">
              <a:rPr lang="en-US" smtClean="0"/>
              <a:pPr>
                <a:defRPr/>
              </a:pPr>
              <a:t>6</a:t>
            </a:fld>
            <a:endParaRPr lang="en-US" dirty="0"/>
          </a:p>
        </p:txBody>
      </p:sp>
    </p:spTree>
    <p:extLst>
      <p:ext uri="{BB962C8B-B14F-4D97-AF65-F5344CB8AC3E}">
        <p14:creationId xmlns:p14="http://schemas.microsoft.com/office/powerpoint/2010/main" val="139616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9972497"/>
              </p:ext>
            </p:extLst>
          </p:nvPr>
        </p:nvGraphicFramePr>
        <p:xfrm>
          <a:off x="2599764" y="162917"/>
          <a:ext cx="7401480" cy="6520934"/>
        </p:xfrm>
        <a:graphic>
          <a:graphicData uri="http://schemas.openxmlformats.org/drawingml/2006/table">
            <a:tbl>
              <a:tblPr firstRow="1" bandRow="1">
                <a:tableStyleId>{5C22544A-7EE6-4342-B048-85BDC9FD1C3A}</a:tableStyleId>
              </a:tblPr>
              <a:tblGrid>
                <a:gridCol w="1850370">
                  <a:extLst>
                    <a:ext uri="{9D8B030D-6E8A-4147-A177-3AD203B41FA5}">
                      <a16:colId xmlns:a16="http://schemas.microsoft.com/office/drawing/2014/main" val="20000"/>
                    </a:ext>
                  </a:extLst>
                </a:gridCol>
                <a:gridCol w="1850370">
                  <a:extLst>
                    <a:ext uri="{9D8B030D-6E8A-4147-A177-3AD203B41FA5}">
                      <a16:colId xmlns:a16="http://schemas.microsoft.com/office/drawing/2014/main" val="20001"/>
                    </a:ext>
                  </a:extLst>
                </a:gridCol>
                <a:gridCol w="1850370">
                  <a:extLst>
                    <a:ext uri="{9D8B030D-6E8A-4147-A177-3AD203B41FA5}">
                      <a16:colId xmlns:a16="http://schemas.microsoft.com/office/drawing/2014/main" val="20002"/>
                    </a:ext>
                  </a:extLst>
                </a:gridCol>
                <a:gridCol w="1850370">
                  <a:extLst>
                    <a:ext uri="{9D8B030D-6E8A-4147-A177-3AD203B41FA5}">
                      <a16:colId xmlns:a16="http://schemas.microsoft.com/office/drawing/2014/main" val="20003"/>
                    </a:ext>
                  </a:extLst>
                </a:gridCol>
              </a:tblGrid>
              <a:tr h="394454">
                <a:tc>
                  <a:txBody>
                    <a:bodyPr/>
                    <a:lstStyle/>
                    <a:p>
                      <a:endParaRPr lang="en-US" dirty="0">
                        <a:solidFill>
                          <a:schemeClr val="tx1"/>
                        </a:solidFill>
                      </a:endParaRPr>
                    </a:p>
                  </a:txBody>
                  <a:tcPr/>
                </a:tc>
                <a:tc>
                  <a:txBody>
                    <a:bodyPr/>
                    <a:lstStyle/>
                    <a:p>
                      <a:r>
                        <a:rPr lang="en-US" dirty="0">
                          <a:solidFill>
                            <a:schemeClr val="tx1"/>
                          </a:solidFill>
                        </a:rPr>
                        <a:t>ARMY</a:t>
                      </a:r>
                    </a:p>
                  </a:txBody>
                  <a:tcPr/>
                </a:tc>
                <a:tc>
                  <a:txBody>
                    <a:bodyPr/>
                    <a:lstStyle/>
                    <a:p>
                      <a:r>
                        <a:rPr lang="en-US" dirty="0">
                          <a:solidFill>
                            <a:schemeClr val="tx1"/>
                          </a:solidFill>
                        </a:rPr>
                        <a:t>NAVY/MARINE</a:t>
                      </a:r>
                    </a:p>
                  </a:txBody>
                  <a:tcPr/>
                </a:tc>
                <a:tc>
                  <a:txBody>
                    <a:bodyPr/>
                    <a:lstStyle/>
                    <a:p>
                      <a:r>
                        <a:rPr lang="en-US" dirty="0">
                          <a:solidFill>
                            <a:schemeClr val="tx1"/>
                          </a:solidFill>
                        </a:rPr>
                        <a:t>AIR FORCE</a:t>
                      </a:r>
                    </a:p>
                  </a:txBody>
                  <a:tcPr/>
                </a:tc>
                <a:extLst>
                  <a:ext uri="{0D108BD9-81ED-4DB2-BD59-A6C34878D82A}">
                    <a16:rowId xmlns:a16="http://schemas.microsoft.com/office/drawing/2014/main" val="10000"/>
                  </a:ext>
                </a:extLst>
              </a:tr>
              <a:tr h="1014379">
                <a:tc>
                  <a:txBody>
                    <a:bodyPr/>
                    <a:lstStyle/>
                    <a:p>
                      <a:r>
                        <a:rPr lang="en-US" dirty="0">
                          <a:solidFill>
                            <a:schemeClr val="tx1"/>
                          </a:solidFill>
                        </a:rPr>
                        <a:t>ORGANIZATION</a:t>
                      </a:r>
                    </a:p>
                  </a:txBody>
                  <a:tcPr>
                    <a:solidFill>
                      <a:schemeClr val="bg1">
                        <a:lumMod val="85000"/>
                      </a:schemeClr>
                    </a:solidFill>
                  </a:tcPr>
                </a:tc>
                <a:tc>
                  <a:txBody>
                    <a:bodyPr/>
                    <a:lstStyle/>
                    <a:p>
                      <a:r>
                        <a:rPr lang="en-US" dirty="0">
                          <a:solidFill>
                            <a:schemeClr val="tx1"/>
                          </a:solidFill>
                        </a:rPr>
                        <a:t>Reports to Secretary through Review Board Agency</a:t>
                      </a:r>
                    </a:p>
                  </a:txBody>
                  <a:tcPr/>
                </a:tc>
                <a:tc>
                  <a:txBody>
                    <a:bodyPr/>
                    <a:lstStyle/>
                    <a:p>
                      <a:r>
                        <a:rPr lang="en-US" dirty="0">
                          <a:solidFill>
                            <a:schemeClr val="tx1"/>
                          </a:solidFill>
                        </a:rPr>
                        <a:t>Direct report to Asst. Secretary (ASN(M&amp;RA))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Reports to Secretary through Review Board Agency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tc>
                <a:extLst>
                  <a:ext uri="{0D108BD9-81ED-4DB2-BD59-A6C34878D82A}">
                    <a16:rowId xmlns:a16="http://schemas.microsoft.com/office/drawing/2014/main" val="10001"/>
                  </a:ext>
                </a:extLst>
              </a:tr>
              <a:tr h="443791">
                <a:tc>
                  <a:txBody>
                    <a:bodyPr/>
                    <a:lstStyle/>
                    <a:p>
                      <a:r>
                        <a:rPr lang="en-US" dirty="0">
                          <a:solidFill>
                            <a:schemeClr val="tx1"/>
                          </a:solidFill>
                        </a:rPr>
                        <a:t>STAFF</a:t>
                      </a:r>
                    </a:p>
                  </a:txBody>
                  <a:tcPr>
                    <a:solidFill>
                      <a:schemeClr val="bg1">
                        <a:lumMod val="85000"/>
                      </a:schemeClr>
                    </a:solidFill>
                  </a:tcPr>
                </a:tc>
                <a:tc>
                  <a:txBody>
                    <a:bodyPr/>
                    <a:lstStyle/>
                    <a:p>
                      <a:r>
                        <a:rPr lang="en-US" dirty="0">
                          <a:solidFill>
                            <a:schemeClr val="tx1"/>
                          </a:solidFill>
                        </a:rPr>
                        <a:t>44</a:t>
                      </a:r>
                      <a:r>
                        <a:rPr lang="en-US" baseline="0" dirty="0">
                          <a:solidFill>
                            <a:schemeClr val="tx1"/>
                          </a:solidFill>
                        </a:rPr>
                        <a:t> </a:t>
                      </a:r>
                      <a:r>
                        <a:rPr lang="en-US" dirty="0">
                          <a:solidFill>
                            <a:schemeClr val="tx1"/>
                          </a:solidFill>
                        </a:rPr>
                        <a:t>(28</a:t>
                      </a:r>
                      <a:r>
                        <a:rPr lang="en-US" baseline="0" dirty="0">
                          <a:solidFill>
                            <a:schemeClr val="tx1"/>
                          </a:solidFill>
                        </a:rPr>
                        <a:t> examiners)</a:t>
                      </a:r>
                      <a:endParaRPr lang="en-US" dirty="0">
                        <a:solidFill>
                          <a:schemeClr val="tx1"/>
                        </a:solidFill>
                      </a:endParaRPr>
                    </a:p>
                  </a:txBody>
                  <a:tcPr/>
                </a:tc>
                <a:tc>
                  <a:txBody>
                    <a:bodyPr/>
                    <a:lstStyle/>
                    <a:p>
                      <a:r>
                        <a:rPr lang="en-US" dirty="0">
                          <a:solidFill>
                            <a:schemeClr val="tx1"/>
                          </a:solidFill>
                        </a:rPr>
                        <a:t>30 (14</a:t>
                      </a:r>
                      <a:r>
                        <a:rPr lang="en-US" baseline="0" dirty="0">
                          <a:solidFill>
                            <a:schemeClr val="tx1"/>
                          </a:solidFill>
                        </a:rPr>
                        <a:t> </a:t>
                      </a:r>
                      <a:r>
                        <a:rPr lang="en-US" dirty="0">
                          <a:solidFill>
                            <a:schemeClr val="tx1"/>
                          </a:solidFill>
                        </a:rPr>
                        <a:t>examiners)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31 (21</a:t>
                      </a:r>
                      <a:r>
                        <a:rPr lang="en-US" baseline="0" dirty="0">
                          <a:solidFill>
                            <a:schemeClr val="tx1"/>
                          </a:solidFill>
                        </a:rPr>
                        <a:t> examiners)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txBody>
                  <a:tcPr/>
                </a:tc>
                <a:extLst>
                  <a:ext uri="{0D108BD9-81ED-4DB2-BD59-A6C34878D82A}">
                    <a16:rowId xmlns:a16="http://schemas.microsoft.com/office/drawing/2014/main" val="10002"/>
                  </a:ext>
                </a:extLst>
              </a:tr>
              <a:tr h="824183">
                <a:tc>
                  <a:txBody>
                    <a:bodyPr/>
                    <a:lstStyle/>
                    <a:p>
                      <a:r>
                        <a:rPr lang="en-US" dirty="0">
                          <a:solidFill>
                            <a:schemeClr val="tx1"/>
                          </a:solidFill>
                        </a:rPr>
                        <a:t>BOARD MBRS</a:t>
                      </a:r>
                    </a:p>
                  </a:txBody>
                  <a:tcPr>
                    <a:solidFill>
                      <a:schemeClr val="bg1">
                        <a:lumMod val="85000"/>
                      </a:schemeClr>
                    </a:solidFill>
                  </a:tcPr>
                </a:tc>
                <a:tc>
                  <a:txBody>
                    <a:bodyPr/>
                    <a:lstStyle/>
                    <a:p>
                      <a:r>
                        <a:rPr lang="en-US" baseline="0" dirty="0">
                          <a:solidFill>
                            <a:srgbClr val="FF0000"/>
                          </a:solidFill>
                        </a:rPr>
                        <a:t> </a:t>
                      </a:r>
                      <a:r>
                        <a:rPr lang="en-US" baseline="0" dirty="0">
                          <a:solidFill>
                            <a:schemeClr val="tx2"/>
                          </a:solidFill>
                        </a:rPr>
                        <a:t>100 (GS13-SES)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Appointed by Asst. Secretary (M&amp;RA)</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60 (GS13 – SES).  Appointed by ASN(M&amp;RA)</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75 </a:t>
                      </a:r>
                      <a:r>
                        <a:rPr lang="en-US" baseline="0" dirty="0">
                          <a:solidFill>
                            <a:schemeClr val="tx1"/>
                          </a:solidFill>
                        </a:rPr>
                        <a:t>(GS15 – 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Appointed by Dir, Rev. Bd. Agency)</a:t>
                      </a:r>
                    </a:p>
                  </a:txBody>
                  <a:tcPr/>
                </a:tc>
                <a:extLst>
                  <a:ext uri="{0D108BD9-81ED-4DB2-BD59-A6C34878D82A}">
                    <a16:rowId xmlns:a16="http://schemas.microsoft.com/office/drawing/2014/main" val="10003"/>
                  </a:ext>
                </a:extLst>
              </a:tr>
              <a:tr h="824183">
                <a:tc>
                  <a:txBody>
                    <a:bodyPr/>
                    <a:lstStyle/>
                    <a:p>
                      <a:r>
                        <a:rPr lang="en-US" dirty="0">
                          <a:solidFill>
                            <a:schemeClr val="tx1"/>
                          </a:solidFill>
                        </a:rPr>
                        <a:t>PANELS</a:t>
                      </a:r>
                    </a:p>
                  </a:txBody>
                  <a:tcPr>
                    <a:solidFill>
                      <a:schemeClr val="bg1">
                        <a:lumMod val="85000"/>
                      </a:schemeClr>
                    </a:solidFill>
                  </a:tcPr>
                </a:tc>
                <a:tc>
                  <a:txBody>
                    <a:bodyPr/>
                    <a:lstStyle/>
                    <a:p>
                      <a:r>
                        <a:rPr lang="en-US" dirty="0">
                          <a:solidFill>
                            <a:schemeClr val="tx1"/>
                          </a:solidFill>
                        </a:rPr>
                        <a:t>At least 3 mbrs</a:t>
                      </a:r>
                      <a:r>
                        <a:rPr lang="en-US" baseline="0" dirty="0">
                          <a:solidFill>
                            <a:schemeClr val="tx1"/>
                          </a:solidFill>
                        </a:rPr>
                        <a:t>.  Each sit once per quarter</a:t>
                      </a:r>
                      <a:endParaRPr lang="en-US" dirty="0">
                        <a:solidFill>
                          <a:schemeClr val="tx1"/>
                        </a:solidFill>
                      </a:endParaRPr>
                    </a:p>
                  </a:txBody>
                  <a:tcPr/>
                </a:tc>
                <a:tc>
                  <a:txBody>
                    <a:bodyPr/>
                    <a:lstStyle/>
                    <a:p>
                      <a:r>
                        <a:rPr lang="en-US" baseline="0" dirty="0">
                          <a:solidFill>
                            <a:schemeClr val="tx1"/>
                          </a:solidFill>
                        </a:rPr>
                        <a:t>3 mbrs.  Each mbr sits </a:t>
                      </a:r>
                      <a:r>
                        <a:rPr lang="en-US" dirty="0">
                          <a:solidFill>
                            <a:schemeClr val="tx1"/>
                          </a:solidFill>
                        </a:rPr>
                        <a:t>approx one panel per </a:t>
                      </a:r>
                      <a:r>
                        <a:rPr lang="en-US" baseline="0" dirty="0">
                          <a:solidFill>
                            <a:schemeClr val="tx1"/>
                          </a:solidFill>
                        </a:rPr>
                        <a:t>month</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3 mbrs.  Each mbr sits </a:t>
                      </a:r>
                      <a:r>
                        <a:rPr lang="en-US" dirty="0">
                          <a:solidFill>
                            <a:schemeClr val="tx1"/>
                          </a:solidFill>
                        </a:rPr>
                        <a:t>approx one panel per quarter</a:t>
                      </a:r>
                    </a:p>
                  </a:txBody>
                  <a:tcPr/>
                </a:tc>
                <a:extLst>
                  <a:ext uri="{0D108BD9-81ED-4DB2-BD59-A6C34878D82A}">
                    <a16:rowId xmlns:a16="http://schemas.microsoft.com/office/drawing/2014/main" val="10004"/>
                  </a:ext>
                </a:extLst>
              </a:tr>
              <a:tr h="443791">
                <a:tc>
                  <a:txBody>
                    <a:bodyPr/>
                    <a:lstStyle/>
                    <a:p>
                      <a:r>
                        <a:rPr lang="en-US" dirty="0">
                          <a:solidFill>
                            <a:schemeClr val="tx1"/>
                          </a:solidFill>
                        </a:rPr>
                        <a:t>PRESENTATION</a:t>
                      </a:r>
                    </a:p>
                  </a:txBody>
                  <a:tcPr>
                    <a:solidFill>
                      <a:schemeClr val="bg1">
                        <a:lumMod val="85000"/>
                      </a:schemeClr>
                    </a:solidFill>
                  </a:tcPr>
                </a:tc>
                <a:tc>
                  <a:txBody>
                    <a:bodyPr/>
                    <a:lstStyle/>
                    <a:p>
                      <a:r>
                        <a:rPr lang="en-US" dirty="0">
                          <a:solidFill>
                            <a:schemeClr val="tx1"/>
                          </a:solidFill>
                        </a:rPr>
                        <a:t>Case file / synopsis</a:t>
                      </a:r>
                    </a:p>
                  </a:txBody>
                  <a:tcPr/>
                </a:tc>
                <a:tc>
                  <a:txBody>
                    <a:bodyPr/>
                    <a:lstStyle/>
                    <a:p>
                      <a:r>
                        <a:rPr lang="en-US" dirty="0">
                          <a:solidFill>
                            <a:schemeClr val="tx1"/>
                          </a:solidFill>
                        </a:rPr>
                        <a:t>Oral, w/brief sheet</a:t>
                      </a:r>
                    </a:p>
                  </a:txBody>
                  <a:tcPr/>
                </a:tc>
                <a:tc>
                  <a:txBody>
                    <a:bodyPr/>
                    <a:lstStyle/>
                    <a:p>
                      <a:r>
                        <a:rPr lang="en-US" dirty="0">
                          <a:solidFill>
                            <a:schemeClr val="tx1"/>
                          </a:solidFill>
                        </a:rPr>
                        <a:t>Written, </a:t>
                      </a:r>
                      <a:r>
                        <a:rPr lang="en-US" baseline="0" dirty="0">
                          <a:solidFill>
                            <a:schemeClr val="tx1"/>
                          </a:solidFill>
                        </a:rPr>
                        <a:t>in advance</a:t>
                      </a:r>
                      <a:endParaRPr lang="en-US" dirty="0">
                        <a:solidFill>
                          <a:schemeClr val="tx1"/>
                        </a:solidFill>
                      </a:endParaRPr>
                    </a:p>
                  </a:txBody>
                  <a:tcPr/>
                </a:tc>
                <a:extLst>
                  <a:ext uri="{0D108BD9-81ED-4DB2-BD59-A6C34878D82A}">
                    <a16:rowId xmlns:a16="http://schemas.microsoft.com/office/drawing/2014/main" val="10005"/>
                  </a:ext>
                </a:extLst>
              </a:tr>
              <a:tr h="253595">
                <a:tc>
                  <a:txBody>
                    <a:bodyPr/>
                    <a:lstStyle/>
                    <a:p>
                      <a:r>
                        <a:rPr lang="en-US" dirty="0">
                          <a:solidFill>
                            <a:schemeClr val="tx1"/>
                          </a:solidFill>
                        </a:rPr>
                        <a:t>APPLICATIONS</a:t>
                      </a:r>
                    </a:p>
                  </a:txBody>
                  <a:tcPr>
                    <a:solidFill>
                      <a:schemeClr val="bg1">
                        <a:lumMod val="85000"/>
                      </a:schemeClr>
                    </a:solidFill>
                  </a:tcPr>
                </a:tc>
                <a:tc>
                  <a:txBody>
                    <a:bodyPr/>
                    <a:lstStyle/>
                    <a:p>
                      <a:r>
                        <a:rPr lang="en-US" dirty="0">
                          <a:solidFill>
                            <a:schemeClr val="tx1"/>
                          </a:solidFill>
                        </a:rPr>
                        <a:t>17,000</a:t>
                      </a:r>
                      <a:r>
                        <a:rPr lang="en-US" baseline="0" dirty="0">
                          <a:solidFill>
                            <a:schemeClr val="tx1"/>
                          </a:solidFill>
                        </a:rPr>
                        <a:t> / YR</a:t>
                      </a:r>
                      <a:endParaRPr lang="en-US" dirty="0">
                        <a:solidFill>
                          <a:schemeClr val="tx1"/>
                        </a:solidFill>
                      </a:endParaRPr>
                    </a:p>
                  </a:txBody>
                  <a:tcPr/>
                </a:tc>
                <a:tc>
                  <a:txBody>
                    <a:bodyPr/>
                    <a:lstStyle/>
                    <a:p>
                      <a:r>
                        <a:rPr lang="en-US" dirty="0">
                          <a:solidFill>
                            <a:schemeClr val="tx1"/>
                          </a:solidFill>
                        </a:rPr>
                        <a:t>15,000 / YR</a:t>
                      </a:r>
                    </a:p>
                  </a:txBody>
                  <a:tcPr/>
                </a:tc>
                <a:tc>
                  <a:txBody>
                    <a:bodyPr/>
                    <a:lstStyle/>
                    <a:p>
                      <a:r>
                        <a:rPr lang="en-US" dirty="0">
                          <a:solidFill>
                            <a:schemeClr val="tx1"/>
                          </a:solidFill>
                        </a:rPr>
                        <a:t>6000</a:t>
                      </a:r>
                      <a:r>
                        <a:rPr lang="en-US" baseline="0" dirty="0">
                          <a:solidFill>
                            <a:schemeClr val="tx1"/>
                          </a:solidFill>
                        </a:rPr>
                        <a:t> </a:t>
                      </a:r>
                      <a:r>
                        <a:rPr lang="en-US" dirty="0">
                          <a:solidFill>
                            <a:schemeClr val="tx1"/>
                          </a:solidFill>
                        </a:rPr>
                        <a:t>/ YR</a:t>
                      </a:r>
                    </a:p>
                  </a:txBody>
                  <a:tcPr/>
                </a:tc>
                <a:extLst>
                  <a:ext uri="{0D108BD9-81ED-4DB2-BD59-A6C34878D82A}">
                    <a16:rowId xmlns:a16="http://schemas.microsoft.com/office/drawing/2014/main" val="10006"/>
                  </a:ext>
                </a:extLst>
              </a:tr>
              <a:tr h="443791">
                <a:tc>
                  <a:txBody>
                    <a:bodyPr/>
                    <a:lstStyle/>
                    <a:p>
                      <a:r>
                        <a:rPr lang="en-US" dirty="0">
                          <a:solidFill>
                            <a:schemeClr val="tx1"/>
                          </a:solidFill>
                        </a:rPr>
                        <a:t>BOARDABLE</a:t>
                      </a:r>
                      <a:r>
                        <a:rPr lang="en-US" baseline="0" dirty="0">
                          <a:solidFill>
                            <a:schemeClr val="tx1"/>
                          </a:solidFill>
                        </a:rPr>
                        <a:t> CASES</a:t>
                      </a:r>
                      <a:endParaRPr lang="en-US" dirty="0">
                        <a:solidFill>
                          <a:schemeClr val="tx1"/>
                        </a:solidFill>
                      </a:endParaRPr>
                    </a:p>
                  </a:txBody>
                  <a:tcPr>
                    <a:solidFill>
                      <a:schemeClr val="bg1">
                        <a:lumMod val="85000"/>
                      </a:schemeClr>
                    </a:solidFill>
                  </a:tcPr>
                </a:tc>
                <a:tc>
                  <a:txBody>
                    <a:bodyPr/>
                    <a:lstStyle/>
                    <a:p>
                      <a:r>
                        <a:rPr lang="en-US" dirty="0">
                          <a:solidFill>
                            <a:schemeClr val="tx1"/>
                          </a:solidFill>
                        </a:rPr>
                        <a:t>9144 / YR</a:t>
                      </a:r>
                    </a:p>
                  </a:txBody>
                  <a:tcPr/>
                </a:tc>
                <a:tc>
                  <a:txBody>
                    <a:bodyPr/>
                    <a:lstStyle/>
                    <a:p>
                      <a:r>
                        <a:rPr lang="en-US" baseline="0" dirty="0">
                          <a:solidFill>
                            <a:schemeClr val="tx1"/>
                          </a:solidFill>
                        </a:rPr>
                        <a:t>7000 / YR</a:t>
                      </a:r>
                      <a:endParaRPr lang="en-US" dirty="0">
                        <a:solidFill>
                          <a:schemeClr val="tx1"/>
                        </a:solidFill>
                      </a:endParaRPr>
                    </a:p>
                  </a:txBody>
                  <a:tcPr/>
                </a:tc>
                <a:tc>
                  <a:txBody>
                    <a:bodyPr/>
                    <a:lstStyle/>
                    <a:p>
                      <a:r>
                        <a:rPr lang="en-US" dirty="0">
                          <a:solidFill>
                            <a:schemeClr val="tx1"/>
                          </a:solidFill>
                        </a:rPr>
                        <a:t>3000 / YR</a:t>
                      </a:r>
                    </a:p>
                  </a:txBody>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pPr>
              <a:defRPr/>
            </a:pPr>
            <a:fld id="{F7781BFC-AD6E-433C-8643-5B6C301145D8}" type="slidenum">
              <a:rPr lang="en-US" smtClean="0"/>
              <a:pPr>
                <a:defRPr/>
              </a:pPr>
              <a:t>7</a:t>
            </a:fld>
            <a:endParaRPr lang="en-US" dirty="0"/>
          </a:p>
        </p:txBody>
      </p:sp>
    </p:spTree>
    <p:extLst>
      <p:ext uri="{BB962C8B-B14F-4D97-AF65-F5344CB8AC3E}">
        <p14:creationId xmlns:p14="http://schemas.microsoft.com/office/powerpoint/2010/main" val="215778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Typical Bases for Correction</a:t>
            </a:r>
          </a:p>
        </p:txBody>
      </p:sp>
      <p:sp>
        <p:nvSpPr>
          <p:cNvPr id="36869" name="Rectangle 3"/>
          <p:cNvSpPr>
            <a:spLocks noGrp="1" noChangeArrowheads="1"/>
          </p:cNvSpPr>
          <p:nvPr>
            <p:ph idx="1"/>
          </p:nvPr>
        </p:nvSpPr>
        <p:spPr>
          <a:xfrm>
            <a:off x="1930401" y="1562100"/>
            <a:ext cx="8359775" cy="4756150"/>
          </a:xfrm>
        </p:spPr>
        <p:txBody>
          <a:bodyPr/>
          <a:lstStyle/>
          <a:p>
            <a:r>
              <a:rPr lang="en-US" dirty="0"/>
              <a:t>Genuine Error</a:t>
            </a:r>
          </a:p>
          <a:p>
            <a:r>
              <a:rPr lang="en-US" dirty="0"/>
              <a:t>Changing Standards</a:t>
            </a:r>
          </a:p>
          <a:p>
            <a:r>
              <a:rPr lang="en-US" dirty="0"/>
              <a:t>Failure to Counsel</a:t>
            </a:r>
          </a:p>
          <a:p>
            <a:r>
              <a:rPr lang="en-US" dirty="0"/>
              <a:t>Regulatory Violations</a:t>
            </a:r>
          </a:p>
          <a:p>
            <a:pPr>
              <a:buClr>
                <a:srgbClr val="000066"/>
              </a:buClr>
            </a:pPr>
            <a:r>
              <a:rPr lang="en-US" dirty="0"/>
              <a:t>Clemency</a:t>
            </a:r>
          </a:p>
          <a:p>
            <a:r>
              <a:rPr lang="en-US" dirty="0"/>
              <a:t>Any Circumstance that Creates an Injustice</a:t>
            </a:r>
          </a:p>
        </p:txBody>
      </p:sp>
      <p:sp>
        <p:nvSpPr>
          <p:cNvPr id="2" name="Slide Number Placeholder 1"/>
          <p:cNvSpPr>
            <a:spLocks noGrp="1"/>
          </p:cNvSpPr>
          <p:nvPr>
            <p:ph type="sldNum" sz="quarter" idx="12"/>
          </p:nvPr>
        </p:nvSpPr>
        <p:spPr/>
        <p:txBody>
          <a:bodyPr/>
          <a:lstStyle/>
          <a:p>
            <a:pPr>
              <a:defRPr/>
            </a:pPr>
            <a:fld id="{F7781BFC-AD6E-433C-8643-5B6C301145D8}" type="slidenum">
              <a:rPr lang="en-US" smtClean="0"/>
              <a:pPr>
                <a:defRPr/>
              </a:pPr>
              <a:t>8</a:t>
            </a:fld>
            <a:endParaRPr lang="en-US" dirty="0"/>
          </a:p>
        </p:txBody>
      </p:sp>
    </p:spTree>
    <p:extLst>
      <p:ext uri="{BB962C8B-B14F-4D97-AF65-F5344CB8AC3E}">
        <p14:creationId xmlns:p14="http://schemas.microsoft.com/office/powerpoint/2010/main" val="166358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US" dirty="0"/>
              <a:t>Typical Corrections</a:t>
            </a:r>
          </a:p>
        </p:txBody>
      </p:sp>
      <p:sp>
        <p:nvSpPr>
          <p:cNvPr id="2" name="Slide Number Placeholder 1"/>
          <p:cNvSpPr>
            <a:spLocks noGrp="1"/>
          </p:cNvSpPr>
          <p:nvPr>
            <p:ph type="sldNum" sz="quarter" idx="12"/>
          </p:nvPr>
        </p:nvSpPr>
        <p:spPr/>
        <p:txBody>
          <a:bodyPr/>
          <a:lstStyle/>
          <a:p>
            <a:pPr>
              <a:defRPr/>
            </a:pPr>
            <a:fld id="{F7781BFC-AD6E-433C-8643-5B6C301145D8}" type="slidenum">
              <a:rPr lang="en-US" smtClean="0"/>
              <a:pPr>
                <a:defRPr/>
              </a:pPr>
              <a:t>9</a:t>
            </a:fld>
            <a:endParaRPr lang="en-US" dirty="0"/>
          </a:p>
        </p:txBody>
      </p:sp>
      <p:sp>
        <p:nvSpPr>
          <p:cNvPr id="7" name="TextBox 6"/>
          <p:cNvSpPr txBox="1"/>
          <p:nvPr/>
        </p:nvSpPr>
        <p:spPr>
          <a:xfrm>
            <a:off x="1906661" y="1365815"/>
            <a:ext cx="4075039" cy="4893647"/>
          </a:xfrm>
          <a:prstGeom prst="rect">
            <a:avLst/>
          </a:prstGeom>
          <a:noFill/>
        </p:spPr>
        <p:txBody>
          <a:bodyPr wrap="square" rtlCol="0">
            <a:spAutoFit/>
          </a:bodyPr>
          <a:lstStyle/>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Awards</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Separations / Discharge</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Promotions</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Retirements</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Disability review</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Evaluation Reports</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Pay and Allowances</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Survivor Benefit Plans</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Home of Record</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Clemency Petitions </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Article 15 (UCMJ) Punishment</a:t>
            </a:r>
          </a:p>
          <a:p>
            <a:pPr marL="342900" indent="-342900">
              <a:buClr>
                <a:srgbClr val="000066"/>
              </a:buClr>
              <a:buSzPct val="85000"/>
              <a:buFont typeface="Wingdings" panose="05000000000000000000" pitchFamily="2" charset="2"/>
              <a:buChar char="§"/>
            </a:pPr>
            <a:r>
              <a:rPr lang="en-US" sz="2400" dirty="0">
                <a:solidFill>
                  <a:prstClr val="black"/>
                </a:solidFill>
                <a:cs typeface="Arial" panose="020B0604020202020204" pitchFamily="34" charset="0"/>
              </a:rPr>
              <a:t>Memoranda of Reprimand</a:t>
            </a:r>
          </a:p>
        </p:txBody>
      </p:sp>
      <p:pic>
        <p:nvPicPr>
          <p:cNvPr id="8" name="Picture 7" descr="338756.jpg"/>
          <p:cNvPicPr>
            <a:picLocks noChangeAspect="1"/>
          </p:cNvPicPr>
          <p:nvPr/>
        </p:nvPicPr>
        <p:blipFill>
          <a:blip r:embed="rId2" cstate="print"/>
          <a:stretch>
            <a:fillRect/>
          </a:stretch>
        </p:blipFill>
        <p:spPr>
          <a:xfrm>
            <a:off x="7909880" y="2409688"/>
            <a:ext cx="1420020" cy="2202467"/>
          </a:xfrm>
          <a:prstGeom prst="rect">
            <a:avLst/>
          </a:prstGeom>
          <a:ln>
            <a:noFill/>
          </a:ln>
          <a:effectLst>
            <a:softEdge rad="112500"/>
          </a:effectLst>
        </p:spPr>
      </p:pic>
      <p:pic>
        <p:nvPicPr>
          <p:cNvPr id="9" name="Picture 8" descr="477215.jpg"/>
          <p:cNvPicPr>
            <a:picLocks noChangeAspect="1"/>
          </p:cNvPicPr>
          <p:nvPr/>
        </p:nvPicPr>
        <p:blipFill>
          <a:blip r:embed="rId3" cstate="print"/>
          <a:stretch>
            <a:fillRect/>
          </a:stretch>
        </p:blipFill>
        <p:spPr>
          <a:xfrm>
            <a:off x="6491444" y="3799379"/>
            <a:ext cx="1395628" cy="2093442"/>
          </a:xfrm>
          <a:prstGeom prst="rect">
            <a:avLst/>
          </a:prstGeom>
          <a:ln>
            <a:noFill/>
          </a:ln>
          <a:effectLst>
            <a:softEdge rad="112500"/>
          </a:effectLst>
        </p:spPr>
      </p:pic>
      <p:pic>
        <p:nvPicPr>
          <p:cNvPr id="10" name="Picture 9" descr="271459.jpg"/>
          <p:cNvPicPr>
            <a:picLocks noChangeAspect="1"/>
          </p:cNvPicPr>
          <p:nvPr/>
        </p:nvPicPr>
        <p:blipFill>
          <a:blip r:embed="rId4" cstate="print"/>
          <a:stretch>
            <a:fillRect/>
          </a:stretch>
        </p:blipFill>
        <p:spPr>
          <a:xfrm>
            <a:off x="8229735" y="4602222"/>
            <a:ext cx="1828530" cy="1210893"/>
          </a:xfrm>
          <a:prstGeom prst="rect">
            <a:avLst/>
          </a:prstGeom>
          <a:ln>
            <a:noFill/>
          </a:ln>
          <a:effectLst>
            <a:softEdge rad="112500"/>
          </a:effectLst>
        </p:spPr>
      </p:pic>
      <p:pic>
        <p:nvPicPr>
          <p:cNvPr id="11" name="Picture 10" descr="48603.jpg"/>
          <p:cNvPicPr>
            <a:picLocks noChangeAspect="1"/>
          </p:cNvPicPr>
          <p:nvPr/>
        </p:nvPicPr>
        <p:blipFill>
          <a:blip r:embed="rId5" cstate="print"/>
          <a:stretch>
            <a:fillRect/>
          </a:stretch>
        </p:blipFill>
        <p:spPr>
          <a:xfrm>
            <a:off x="5884877" y="2481062"/>
            <a:ext cx="1795917" cy="1189503"/>
          </a:xfrm>
          <a:prstGeom prst="rect">
            <a:avLst/>
          </a:prstGeom>
          <a:ln>
            <a:noFill/>
          </a:ln>
          <a:effectLst>
            <a:softEdge rad="112500"/>
          </a:effectLst>
        </p:spPr>
      </p:pic>
    </p:spTree>
    <p:extLst>
      <p:ext uri="{BB962C8B-B14F-4D97-AF65-F5344CB8AC3E}">
        <p14:creationId xmlns:p14="http://schemas.microsoft.com/office/powerpoint/2010/main" val="2660106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2331</Words>
  <Application>Microsoft Office PowerPoint</Application>
  <PresentationFormat>Widescreen</PresentationFormat>
  <Paragraphs>258</Paragraphs>
  <Slides>26</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ＭＳ Ｐゴシック</vt:lpstr>
      <vt:lpstr>游ゴシック</vt:lpstr>
      <vt:lpstr>Arial</vt:lpstr>
      <vt:lpstr>Calibri</vt:lpstr>
      <vt:lpstr>Calibri Light</vt:lpstr>
      <vt:lpstr>Times New Roman</vt:lpstr>
      <vt:lpstr>Wingdings</vt:lpstr>
      <vt:lpstr>Office Theme</vt:lpstr>
      <vt:lpstr>Acrobat Document</vt:lpstr>
      <vt:lpstr>PowerPoint Presentation</vt:lpstr>
      <vt:lpstr>   Types of Discharges  </vt:lpstr>
      <vt:lpstr>Advising Clients:  BCMR or DRB?</vt:lpstr>
      <vt:lpstr>BCMR Authority </vt:lpstr>
      <vt:lpstr>BCMR Authority</vt:lpstr>
      <vt:lpstr>BCMR Authority </vt:lpstr>
      <vt:lpstr>PowerPoint Presentation</vt:lpstr>
      <vt:lpstr>Typical Bases for Correction</vt:lpstr>
      <vt:lpstr>Typical Corrections</vt:lpstr>
      <vt:lpstr>Applying to the BCMR</vt:lpstr>
      <vt:lpstr>BCMR Review</vt:lpstr>
      <vt:lpstr>BCMR Evidence</vt:lpstr>
      <vt:lpstr>PTSD, TBI,MST, SA,SH</vt:lpstr>
      <vt:lpstr>PowerPoint Presentation</vt:lpstr>
      <vt:lpstr>PowerPoint Presentation</vt:lpstr>
      <vt:lpstr>PowerPoint Presentation</vt:lpstr>
      <vt:lpstr>Cases Involving PTSD/TBI/MST/SA/SH</vt:lpstr>
      <vt:lpstr>Liberal Consideration for PTSD/TBI/MST</vt:lpstr>
      <vt:lpstr>Liberal Consideration  Continued</vt:lpstr>
      <vt:lpstr>Other Policies</vt:lpstr>
      <vt:lpstr>Expectations for 2017/2018</vt:lpstr>
      <vt:lpstr>Advising Clients</vt:lpstr>
      <vt:lpstr>Advising Clients - BCMR</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BCMR Authority</dc:title>
  <dc:creator>Wolfsteller, Jeremy A.</dc:creator>
  <cp:lastModifiedBy>Wolfsteller, Jeremy A.</cp:lastModifiedBy>
  <cp:revision>12</cp:revision>
  <dcterms:created xsi:type="dcterms:W3CDTF">2018-07-10T15:00:26Z</dcterms:created>
  <dcterms:modified xsi:type="dcterms:W3CDTF">2019-05-07T18:39:44Z</dcterms:modified>
</cp:coreProperties>
</file>